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972" r:id="rId3"/>
  </p:sldMasterIdLst>
  <p:notesMasterIdLst>
    <p:notesMasterId r:id="rId8"/>
  </p:notesMasterIdLst>
  <p:sldIdLst>
    <p:sldId id="347" r:id="rId4"/>
    <p:sldId id="263" r:id="rId5"/>
    <p:sldId id="286" r:id="rId6"/>
    <p:sldId id="34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0091EA"/>
    <a:srgbClr val="FF0000"/>
    <a:srgbClr val="00B415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49" autoAdjust="0"/>
    <p:restoredTop sz="94660"/>
  </p:normalViewPr>
  <p:slideViewPr>
    <p:cSldViewPr>
      <p:cViewPr varScale="1">
        <p:scale>
          <a:sx n="70" d="100"/>
          <a:sy n="70" d="100"/>
        </p:scale>
        <p:origin x="14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A6E38-82B1-47BB-A812-313B295FEFF2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89E94-532B-494D-AD7A-712B16D9F5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9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6048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531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0057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4810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915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533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57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6382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26285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3774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613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545F7-77F9-4401-AA0E-BF14C26D8903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545F7-77F9-4401-AA0E-BF14C26D8903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E0586-5A1C-41FD-AA9D-07A4E729E63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7A0F-5B99-4F35-9BDD-321CD3C098FF}" type="datetimeFigureOut">
              <a:rPr lang="en-US" smtClean="0"/>
              <a:pPr/>
              <a:t>10/27/2019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B7A0F-5B99-4F35-9BDD-321CD3C098F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10/27/2019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3369-7666-44EB-AEA9-5FA9440DB40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6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1143000" y="-110243"/>
            <a:ext cx="7162800" cy="1581397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History of Computer</a:t>
            </a:r>
            <a:endParaRPr lang="ru-RU" sz="5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8"/>
          <p:cNvSpPr txBox="1">
            <a:spLocks noChangeArrowheads="1"/>
          </p:cNvSpPr>
          <p:nvPr/>
        </p:nvSpPr>
        <p:spPr>
          <a:xfrm>
            <a:off x="5486400" y="1950561"/>
            <a:ext cx="2819400" cy="716439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2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2400" y="633478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Sadena</a:t>
            </a:r>
            <a:r>
              <a:rPr lang="en-US" sz="28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en-US" sz="2800" b="1" spc="50" dirty="0" err="1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Besharati</a:t>
            </a:r>
            <a:endParaRPr lang="en-US" sz="28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99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90600" y="1341089"/>
            <a:ext cx="8001000" cy="18903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60000"/>
              </a:lnSpc>
            </a:pPr>
            <a:endParaRPr lang="en-US" sz="1400" dirty="0" smtClean="0">
              <a:solidFill>
                <a:schemeClr val="bg1"/>
              </a:solidFill>
              <a:latin typeface="Arial" charset="0"/>
              <a:ea typeface="굴림" pitchFamily="34" charset="-127"/>
            </a:endParaRPr>
          </a:p>
        </p:txBody>
      </p:sp>
      <p:sp>
        <p:nvSpPr>
          <p:cNvPr id="5" name="AutoShape 68"/>
          <p:cNvSpPr>
            <a:spLocks noChangeArrowheads="1"/>
          </p:cNvSpPr>
          <p:nvPr/>
        </p:nvSpPr>
        <p:spPr bwMode="gray">
          <a:xfrm>
            <a:off x="2209800" y="228600"/>
            <a:ext cx="6553200" cy="635000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just" rtl="1" latinLnBrk="1">
              <a:defRPr/>
            </a:pPr>
            <a:r>
              <a:rPr lang="fa-IR" sz="3600" b="1" dirty="0"/>
              <a:t>تاریخچه پیدایش کامپیوتر</a:t>
            </a:r>
            <a:endParaRPr kumimoji="1" lang="en-US" altLang="ko-KR" sz="3500" dirty="0">
              <a:solidFill>
                <a:schemeClr val="bg1"/>
              </a:solidFill>
              <a:ea typeface="굴림" pitchFamily="34" charset="-127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90600" y="1600200"/>
            <a:ext cx="78867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000" dirty="0">
                <a:solidFill>
                  <a:schemeClr val="bg1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کامپیوتر یکی از پدیده‌های فن‌آوری است که تمام جنبه‌های زندگی ما را تحت تاثیر قرار داده‌است. کامپیوتر از کلمه </a:t>
            </a: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Compute </a:t>
            </a:r>
            <a:r>
              <a:rPr lang="fa-IR" sz="2000" dirty="0" smtClean="0">
                <a:solidFill>
                  <a:schemeClr val="bg1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 در </a:t>
            </a:r>
            <a:r>
              <a:rPr lang="fa-IR" sz="2000" dirty="0">
                <a:solidFill>
                  <a:schemeClr val="bg1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زبان انگلیسی به معنای محاسب و شمارنده گرفته شده‌است. در 1937 اولین کامپیوتر دیجتالی الکترونیکی جهان به نام </a:t>
            </a: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ABC </a:t>
            </a:r>
            <a:r>
              <a:rPr lang="fa-IR" sz="2000" dirty="0" smtClean="0">
                <a:solidFill>
                  <a:schemeClr val="bg1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 ساخته </a:t>
            </a:r>
            <a:r>
              <a:rPr lang="fa-IR" sz="2000" dirty="0">
                <a:solidFill>
                  <a:schemeClr val="bg1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شد. این ماشین گرچه قابل برنامه ریزی نبود اما برای حل معدلات خطی استفاده می‌شد.به دلیل ابتدایی بودن </a:t>
            </a:r>
            <a:r>
              <a:rPr lang="en-US" sz="2000" dirty="0">
                <a:solidFill>
                  <a:schemeClr val="bg1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ABC </a:t>
            </a:r>
            <a:r>
              <a:rPr lang="fa-IR" sz="2000" dirty="0" smtClean="0">
                <a:solidFill>
                  <a:schemeClr val="bg1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 خیلی </a:t>
            </a:r>
            <a:r>
              <a:rPr lang="fa-IR" sz="2000" dirty="0">
                <a:solidFill>
                  <a:schemeClr val="bg1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زود کامپیوترهای دیگر جایگزین آن شدند.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3575417"/>
            <a:ext cx="3810000" cy="2076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xit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animEffect transition="out" filter="wipe(down)">
                                      <p:cBhvr>
                                        <p:cTn id="1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553200" cy="715963"/>
          </a:xfrm>
        </p:spPr>
        <p:txBody>
          <a:bodyPr/>
          <a:lstStyle/>
          <a:p>
            <a:pPr algn="r" rtl="1"/>
            <a:r>
              <a:rPr lang="fa-IR" sz="3600" b="1" dirty="0">
                <a:solidFill>
                  <a:srgbClr val="002060"/>
                </a:solidFill>
              </a:rPr>
              <a:t>تاریخچه کامپیوتر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215185" y="1981200"/>
            <a:ext cx="570021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fa-IR" sz="2000" dirty="0">
                <a:solidFill>
                  <a:srgbClr val="1F1F1F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نخستین ماشین محاسبه ماشین مکانیکی ساده ای بود که بلز پاسکال آن را ساخته بود و به وسیله چند اهرم و چرخ دنده، می توانست عملیات جمع و تفریق را انجام بدهد. پس از آن لایب نیتز با افزودن چند چرخ دنده به ماشین پاسکال ماشینی ساخت که میتوانست ضرب و تقسیم را هم انجام بدهد و آن را (ماشین حساب) نامید.</a:t>
            </a:r>
          </a:p>
          <a:p>
            <a:pPr algn="just" rtl="1"/>
            <a:r>
              <a:rPr lang="fa-IR" sz="2000" dirty="0">
                <a:solidFill>
                  <a:srgbClr val="1F1F1F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 </a:t>
            </a:r>
          </a:p>
          <a:p>
            <a:pPr algn="just" rtl="1"/>
            <a:r>
              <a:rPr lang="fa-IR" sz="2000" dirty="0">
                <a:solidFill>
                  <a:srgbClr val="1F1F1F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بعدها چارلز بابیج ماشینی برای محاسبه چند جمله ای ها ابداع کرد که آن را ماشین تفاضلی نامیدند و سپس به فکر ساخت وسیله ی محاسباتی کاملتری افتاد که می شد به آن (برنامه) داد این ماشین شباهت فراوانی به کامپیوترهای امروزی داشت و به همین دلیل نام بابیج به عنوان پدر کامپیوتر در تاریخ باقی مانده است.</a:t>
            </a:r>
          </a:p>
          <a:p>
            <a:pPr algn="just" rtl="1"/>
            <a:r>
              <a:rPr lang="fa-IR" sz="2000" dirty="0">
                <a:solidFill>
                  <a:srgbClr val="1F1F1F"/>
                </a:solidFill>
                <a:latin typeface="Tahoma" panose="020B0604030504040204" pitchFamily="34" charset="0"/>
                <a:cs typeface="B Nazanin" panose="00000400000000000000" pitchFamily="2" charset="-78"/>
              </a:rPr>
              <a:t> </a:t>
            </a:r>
            <a:endParaRPr lang="fa-IR" sz="2000" b="0" i="0" dirty="0">
              <a:solidFill>
                <a:srgbClr val="1F1F1F"/>
              </a:solidFill>
              <a:effectLst/>
              <a:latin typeface="Tahoma" panose="020B060403050404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9473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b="1" dirty="0"/>
              <a:t>انواع کامپیوتر (رایانه)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fa-IR" sz="2800" dirty="0">
                <a:cs typeface="B Nazanin" panose="00000400000000000000" pitchFamily="2" charset="-78"/>
              </a:rPr>
              <a:t>کامپیوتر ها به چهار دسته ابر کامپیوتر ها، کامپیوترهای بزرگ، کامپیوتر های کوچک، ریز کامپیوتر ها تقسیم می شوند. کامپیوتر ها از نظر نوع پردازش داه ها به سه نوع / کامپیوتر های آنالوگ، کامپیوتر های دیجیتال و کامپیوتر های ترکیبی تقسیم می شوند.</a:t>
            </a:r>
          </a:p>
          <a:p>
            <a:pPr marL="0" indent="0" algn="just" rtl="1">
              <a:buNone/>
            </a:pPr>
            <a:r>
              <a:rPr lang="fa-IR" sz="2800" dirty="0">
                <a:cs typeface="B Nazanin" panose="00000400000000000000" pitchFamily="2" charset="-78"/>
              </a:rPr>
              <a:t> </a:t>
            </a:r>
          </a:p>
        </p:txBody>
      </p:sp>
      <p:pic>
        <p:nvPicPr>
          <p:cNvPr id="1026" name="Picture 2" descr="Image result for ‫انواع کامپیوتر‬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489325"/>
            <a:ext cx="4236801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8025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Custom 18">
      <a:dk1>
        <a:srgbClr val="FFFFFF"/>
      </a:dk1>
      <a:lt1>
        <a:srgbClr val="FFFFFF"/>
      </a:lt1>
      <a:dk2>
        <a:srgbClr val="FFFFFF"/>
      </a:dk2>
      <a:lt2>
        <a:srgbClr val="0043FC"/>
      </a:lt2>
      <a:accent1>
        <a:srgbClr val="3368FF"/>
      </a:accent1>
      <a:accent2>
        <a:srgbClr val="05ACF7"/>
      </a:accent2>
      <a:accent3>
        <a:srgbClr val="53D2FF"/>
      </a:accent3>
      <a:accent4>
        <a:srgbClr val="BBC9D7"/>
      </a:accent4>
      <a:accent5>
        <a:srgbClr val="BBC9D7"/>
      </a:accent5>
      <a:accent6>
        <a:srgbClr val="57C8FB"/>
      </a:accent6>
      <a:hlink>
        <a:srgbClr val="57C8FB"/>
      </a:hlink>
      <a:folHlink>
        <a:srgbClr val="0043F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Custom 18">
      <a:dk1>
        <a:srgbClr val="FFFFFF"/>
      </a:dk1>
      <a:lt1>
        <a:srgbClr val="FFFFFF"/>
      </a:lt1>
      <a:dk2>
        <a:srgbClr val="FFFFFF"/>
      </a:dk2>
      <a:lt2>
        <a:srgbClr val="0043FC"/>
      </a:lt2>
      <a:accent1>
        <a:srgbClr val="3368FF"/>
      </a:accent1>
      <a:accent2>
        <a:srgbClr val="05ACF7"/>
      </a:accent2>
      <a:accent3>
        <a:srgbClr val="53D2FF"/>
      </a:accent3>
      <a:accent4>
        <a:srgbClr val="BBC9D7"/>
      </a:accent4>
      <a:accent5>
        <a:srgbClr val="BBC9D7"/>
      </a:accent5>
      <a:accent6>
        <a:srgbClr val="57C8FB"/>
      </a:accent6>
      <a:hlink>
        <a:srgbClr val="57C8FB"/>
      </a:hlink>
      <a:folHlink>
        <a:srgbClr val="0043F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5_Office Theme">
  <a:themeElements>
    <a:clrScheme name="Custom 18">
      <a:dk1>
        <a:srgbClr val="FFFFFF"/>
      </a:dk1>
      <a:lt1>
        <a:srgbClr val="FFFFFF"/>
      </a:lt1>
      <a:dk2>
        <a:srgbClr val="FFFFFF"/>
      </a:dk2>
      <a:lt2>
        <a:srgbClr val="0043FC"/>
      </a:lt2>
      <a:accent1>
        <a:srgbClr val="3368FF"/>
      </a:accent1>
      <a:accent2>
        <a:srgbClr val="05ACF7"/>
      </a:accent2>
      <a:accent3>
        <a:srgbClr val="53D2FF"/>
      </a:accent3>
      <a:accent4>
        <a:srgbClr val="BBC9D7"/>
      </a:accent4>
      <a:accent5>
        <a:srgbClr val="BBC9D7"/>
      </a:accent5>
      <a:accent6>
        <a:srgbClr val="57C8FB"/>
      </a:accent6>
      <a:hlink>
        <a:srgbClr val="57C8FB"/>
      </a:hlink>
      <a:folHlink>
        <a:srgbClr val="0043F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1687</TotalTime>
  <Words>203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B Nazanin</vt:lpstr>
      <vt:lpstr>Calibri</vt:lpstr>
      <vt:lpstr>굴림</vt:lpstr>
      <vt:lpstr>Tahoma</vt:lpstr>
      <vt:lpstr>Times New Roman</vt:lpstr>
      <vt:lpstr>Office Theme</vt:lpstr>
      <vt:lpstr>1_Office Theme</vt:lpstr>
      <vt:lpstr>15_Office Theme</vt:lpstr>
      <vt:lpstr>PowerPoint Presentation</vt:lpstr>
      <vt:lpstr>PowerPoint Presentation</vt:lpstr>
      <vt:lpstr>تاریخچه کامپیوتر</vt:lpstr>
      <vt:lpstr>انواع کامپیوتر (رایانه)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Fatemeh</cp:lastModifiedBy>
  <cp:revision>223</cp:revision>
  <dcterms:created xsi:type="dcterms:W3CDTF">2012-04-26T17:06:14Z</dcterms:created>
  <dcterms:modified xsi:type="dcterms:W3CDTF">2019-10-27T15:31:35Z</dcterms:modified>
</cp:coreProperties>
</file>