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63" r:id="rId4"/>
    <p:sldId id="259" r:id="rId5"/>
    <p:sldId id="260" r:id="rId6"/>
    <p:sldId id="261" r:id="rId7"/>
    <p:sldId id="262" r:id="rId8"/>
    <p:sldId id="264"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FD"/>
    <a:srgbClr val="FFFF00"/>
    <a:srgbClr val="FFFFFF"/>
    <a:srgbClr val="66FF99"/>
    <a:srgbClr val="66FF33"/>
    <a:srgbClr val="9900FF"/>
    <a:srgbClr val="00FF99"/>
    <a:srgbClr val="A9F5FD"/>
    <a:srgbClr val="FFFDFE"/>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0" d="100"/>
          <a:sy n="60" d="100"/>
        </p:scale>
        <p:origin x="-15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E3B7603-08B8-4406-B72F-F1B5215C0C32}" type="datetimeFigureOut">
              <a:rPr lang="fa-IR" smtClean="0"/>
              <a:t>11/05/1422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7BF405-F4DC-4D4D-95B0-8203B82EE1B4}" type="slidenum">
              <a:rPr lang="fa-IR" smtClean="0"/>
              <a:t>‹#›</a:t>
            </a:fld>
            <a:endParaRPr lang="fa-I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B7603-08B8-4406-B72F-F1B5215C0C32}" type="datetimeFigureOut">
              <a:rPr lang="fa-IR" smtClean="0"/>
              <a:t>11/05/1422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7BF405-F4DC-4D4D-95B0-8203B82EE1B4}"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B7603-08B8-4406-B72F-F1B5215C0C32}" type="datetimeFigureOut">
              <a:rPr lang="fa-IR" smtClean="0"/>
              <a:t>11/05/1422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7BF405-F4DC-4D4D-95B0-8203B82EE1B4}"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B7603-08B8-4406-B72F-F1B5215C0C32}" type="datetimeFigureOut">
              <a:rPr lang="fa-IR" smtClean="0"/>
              <a:t>11/05/1422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7BF405-F4DC-4D4D-95B0-8203B82EE1B4}"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E3B7603-08B8-4406-B72F-F1B5215C0C32}" type="datetimeFigureOut">
              <a:rPr lang="fa-IR" smtClean="0"/>
              <a:t>11/05/1422</a:t>
            </a:fld>
            <a:endParaRPr lang="fa-IR"/>
          </a:p>
        </p:txBody>
      </p:sp>
      <p:sp>
        <p:nvSpPr>
          <p:cNvPr id="91" name="Footer Placeholder 90"/>
          <p:cNvSpPr>
            <a:spLocks noGrp="1"/>
          </p:cNvSpPr>
          <p:nvPr>
            <p:ph type="ftr" sz="quarter" idx="11"/>
          </p:nvPr>
        </p:nvSpPr>
        <p:spPr/>
        <p:txBody>
          <a:bodyPr/>
          <a:lstStyle/>
          <a:p>
            <a:endParaRPr lang="fa-IR"/>
          </a:p>
        </p:txBody>
      </p:sp>
      <p:sp>
        <p:nvSpPr>
          <p:cNvPr id="92" name="Slide Number Placeholder 91"/>
          <p:cNvSpPr>
            <a:spLocks noGrp="1"/>
          </p:cNvSpPr>
          <p:nvPr>
            <p:ph type="sldNum" sz="quarter" idx="12"/>
          </p:nvPr>
        </p:nvSpPr>
        <p:spPr/>
        <p:txBody>
          <a:bodyPr/>
          <a:lstStyle/>
          <a:p>
            <a:fld id="{5D7BF405-F4DC-4D4D-95B0-8203B82EE1B4}"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3B7603-08B8-4406-B72F-F1B5215C0C32}" type="datetimeFigureOut">
              <a:rPr lang="fa-IR" smtClean="0"/>
              <a:t>11/05/1422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D7BF405-F4DC-4D4D-95B0-8203B82EE1B4}"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3B7603-08B8-4406-B72F-F1B5215C0C32}" type="datetimeFigureOut">
              <a:rPr lang="fa-IR" smtClean="0"/>
              <a:t>11/05/1422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D7BF405-F4DC-4D4D-95B0-8203B82EE1B4}"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3B7603-08B8-4406-B72F-F1B5215C0C32}" type="datetimeFigureOut">
              <a:rPr lang="fa-IR" smtClean="0"/>
              <a:t>11/05/1422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D7BF405-F4DC-4D4D-95B0-8203B82EE1B4}"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B7603-08B8-4406-B72F-F1B5215C0C32}" type="datetimeFigureOut">
              <a:rPr lang="fa-IR" smtClean="0"/>
              <a:t>11/05/1422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D7BF405-F4DC-4D4D-95B0-8203B82EE1B4}"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3B7603-08B8-4406-B72F-F1B5215C0C32}" type="datetimeFigureOut">
              <a:rPr lang="fa-IR" smtClean="0"/>
              <a:t>11/05/1422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D7BF405-F4DC-4D4D-95B0-8203B82EE1B4}" type="slidenum">
              <a:rPr lang="fa-IR" smtClean="0"/>
              <a:t>‹#›</a:t>
            </a:fld>
            <a:endParaRPr lang="fa-I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EE3B7603-08B8-4406-B72F-F1B5215C0C32}" type="datetimeFigureOut">
              <a:rPr lang="fa-IR" smtClean="0"/>
              <a:t>11/05/1422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D7BF405-F4DC-4D4D-95B0-8203B82EE1B4}" type="slidenum">
              <a:rPr lang="fa-IR" smtClean="0"/>
              <a:t>‹#›</a:t>
            </a:fld>
            <a:endParaRPr lang="fa-I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E3B7603-08B8-4406-B72F-F1B5215C0C32}" type="datetimeFigureOut">
              <a:rPr lang="fa-IR" smtClean="0"/>
              <a:t>11/05/1422</a:t>
            </a:fld>
            <a:endParaRPr lang="fa-I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fa-I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D7BF405-F4DC-4D4D-95B0-8203B82EE1B4}" type="slidenum">
              <a:rPr lang="fa-IR" smtClean="0"/>
              <a:t>‹#›</a:t>
            </a:fld>
            <a:endParaRPr lang="fa-I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solidFill>
                  <a:srgbClr val="66FF99"/>
                </a:solidFill>
                <a:latin typeface="Arial Rounded MT Bold" pitchFamily="34" charset="0"/>
              </a:rPr>
              <a:t>تاریخچه ی کامپیوتر</a:t>
            </a:r>
            <a:endParaRPr lang="fa-IR" dirty="0">
              <a:solidFill>
                <a:srgbClr val="66FF99"/>
              </a:solidFill>
              <a:latin typeface="Arial Rounded MT Bold" pitchFamily="34" charset="0"/>
            </a:endParaRPr>
          </a:p>
        </p:txBody>
      </p:sp>
      <p:sp>
        <p:nvSpPr>
          <p:cNvPr id="3" name="Subtitle 2"/>
          <p:cNvSpPr>
            <a:spLocks noGrp="1"/>
          </p:cNvSpPr>
          <p:nvPr>
            <p:ph type="subTitle" idx="1"/>
          </p:nvPr>
        </p:nvSpPr>
        <p:spPr/>
        <p:txBody>
          <a:bodyPr>
            <a:normAutofit/>
          </a:bodyPr>
          <a:lstStyle/>
          <a:p>
            <a:pPr algn="ctr"/>
            <a:r>
              <a:rPr lang="fa-IR" sz="4000" dirty="0" smtClean="0">
                <a:solidFill>
                  <a:srgbClr val="FFFF00"/>
                </a:solidFill>
                <a:latin typeface="Brush Script MT" pitchFamily="66" charset="0"/>
                <a:cs typeface="B Kamran" pitchFamily="2" charset="-78"/>
              </a:rPr>
              <a:t>ماندانا فتحعلی</a:t>
            </a:r>
            <a:endParaRPr lang="fa-IR" sz="4000" dirty="0">
              <a:solidFill>
                <a:srgbClr val="FFFF00"/>
              </a:solidFill>
              <a:latin typeface="Brush Script MT" pitchFamily="66" charset="0"/>
              <a:cs typeface="B Kamran" pitchFamily="2" charset="-78"/>
            </a:endParaRPr>
          </a:p>
        </p:txBody>
      </p:sp>
    </p:spTree>
    <p:extLst>
      <p:ext uri="{BB962C8B-B14F-4D97-AF65-F5344CB8AC3E}">
        <p14:creationId xmlns:p14="http://schemas.microsoft.com/office/powerpoint/2010/main" val="8955788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rgbClr val="FF0000"/>
                </a:solidFill>
                <a:latin typeface="Bauhaus 93" pitchFamily="82" charset="0"/>
              </a:rPr>
              <a:t>تاریچه ی پیدایش کامپیوتر </a:t>
            </a:r>
            <a:endParaRPr lang="fa-IR" sz="4000" dirty="0">
              <a:solidFill>
                <a:srgbClr val="FF0000"/>
              </a:solidFill>
              <a:latin typeface="Bauhaus 93" pitchFamily="82" charset="0"/>
            </a:endParaRPr>
          </a:p>
        </p:txBody>
      </p:sp>
      <p:sp>
        <p:nvSpPr>
          <p:cNvPr id="3" name="Content Placeholder 2"/>
          <p:cNvSpPr>
            <a:spLocks noGrp="1"/>
          </p:cNvSpPr>
          <p:nvPr>
            <p:ph idx="1"/>
          </p:nvPr>
        </p:nvSpPr>
        <p:spPr/>
        <p:txBody>
          <a:bodyPr>
            <a:normAutofit/>
          </a:bodyPr>
          <a:lstStyle/>
          <a:p>
            <a:pPr lvl="2"/>
            <a:r>
              <a:rPr lang="fa-IR" sz="3200" dirty="0" smtClean="0">
                <a:solidFill>
                  <a:srgbClr val="CDFFA7"/>
                </a:solidFill>
                <a:latin typeface="FrankRuehl" pitchFamily="34" charset="-79"/>
              </a:rPr>
              <a:t>کامپیوتر یکی از پدیده های فناوری است که تمام جنبه های زندگی ما را تخت تاثیر قرار داده است . کامپیوتر از کلمه </a:t>
            </a:r>
            <a:r>
              <a:rPr lang="en-US" sz="3200" dirty="0" smtClean="0">
                <a:solidFill>
                  <a:srgbClr val="CDFFA7"/>
                </a:solidFill>
                <a:latin typeface="FrankRuehl" pitchFamily="34" charset="-79"/>
                <a:cs typeface="FrankRuehl" pitchFamily="34" charset="-79"/>
              </a:rPr>
              <a:t>compute </a:t>
            </a:r>
            <a:r>
              <a:rPr lang="fa-IR" sz="3200" dirty="0" smtClean="0">
                <a:solidFill>
                  <a:srgbClr val="CDFFA7"/>
                </a:solidFill>
                <a:latin typeface="FrankRuehl" pitchFamily="34" charset="-79"/>
              </a:rPr>
              <a:t>در زبان انگلیسی به معنای محاسبات و شمارنده گرفته شده در 1937 اولین کامپیوتر دیجیتالی الکترونیکی جهان به نام </a:t>
            </a:r>
            <a:r>
              <a:rPr lang="en-US" sz="3200" dirty="0" err="1" smtClean="0">
                <a:solidFill>
                  <a:srgbClr val="CDFFA7"/>
                </a:solidFill>
                <a:latin typeface="FrankRuehl" pitchFamily="34" charset="-79"/>
                <a:cs typeface="FrankRuehl" pitchFamily="34" charset="-79"/>
              </a:rPr>
              <a:t>abc</a:t>
            </a:r>
            <a:r>
              <a:rPr lang="fa-IR" sz="3200" dirty="0" smtClean="0">
                <a:solidFill>
                  <a:srgbClr val="CDFFA7"/>
                </a:solidFill>
                <a:latin typeface="FrankRuehl" pitchFamily="34" charset="-79"/>
              </a:rPr>
              <a:t>ساخته شد این ماشین گرچه قابل برنامه ریزی نبود اما برای حل معدلات خطی استفاده میشد . به دلیل ابتدایی بودن </a:t>
            </a:r>
            <a:r>
              <a:rPr lang="en-US" sz="3200" dirty="0" err="1" smtClean="0">
                <a:solidFill>
                  <a:srgbClr val="CDFFA7"/>
                </a:solidFill>
                <a:latin typeface="FrankRuehl" pitchFamily="34" charset="-79"/>
                <a:cs typeface="FrankRuehl" pitchFamily="34" charset="-79"/>
              </a:rPr>
              <a:t>abc</a:t>
            </a:r>
            <a:r>
              <a:rPr lang="fa-IR" sz="3200" dirty="0" smtClean="0">
                <a:solidFill>
                  <a:srgbClr val="CDFFA7"/>
                </a:solidFill>
                <a:latin typeface="FrankRuehl" pitchFamily="34" charset="-79"/>
              </a:rPr>
              <a:t>بودن خیلی زود کامپیونر های دیگر جتیگزین ان شدند </a:t>
            </a:r>
            <a:endParaRPr lang="fa-IR" sz="3200" dirty="0">
              <a:solidFill>
                <a:srgbClr val="CDFFA7"/>
              </a:solidFill>
              <a:latin typeface="FrankRuehl" pitchFamily="34" charset="-79"/>
            </a:endParaRPr>
          </a:p>
        </p:txBody>
      </p:sp>
    </p:spTree>
    <p:extLst>
      <p:ext uri="{BB962C8B-B14F-4D97-AF65-F5344CB8AC3E}">
        <p14:creationId xmlns:p14="http://schemas.microsoft.com/office/powerpoint/2010/main" val="378974832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899592" y="1556792"/>
            <a:ext cx="7488237" cy="4076501"/>
          </a:xfrm>
        </p:spPr>
      </p:pic>
    </p:spTree>
    <p:extLst>
      <p:ext uri="{BB962C8B-B14F-4D97-AF65-F5344CB8AC3E}">
        <p14:creationId xmlns:p14="http://schemas.microsoft.com/office/powerpoint/2010/main" val="428433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92D050"/>
                </a:solidFill>
                <a:latin typeface="Imprint MT Shadow" pitchFamily="82" charset="0"/>
              </a:rPr>
              <a:t>تاریخچه ی کامپیوتر </a:t>
            </a:r>
            <a:endParaRPr lang="fa-IR" dirty="0">
              <a:solidFill>
                <a:srgbClr val="92D050"/>
              </a:solidFill>
              <a:latin typeface="Imprint MT Shadow" pitchFamily="82" charset="0"/>
            </a:endParaRPr>
          </a:p>
        </p:txBody>
      </p:sp>
      <p:sp>
        <p:nvSpPr>
          <p:cNvPr id="3" name="Content Placeholder 2"/>
          <p:cNvSpPr>
            <a:spLocks noGrp="1"/>
          </p:cNvSpPr>
          <p:nvPr>
            <p:ph idx="1"/>
          </p:nvPr>
        </p:nvSpPr>
        <p:spPr/>
        <p:txBody>
          <a:bodyPr>
            <a:normAutofit/>
          </a:bodyPr>
          <a:lstStyle/>
          <a:p>
            <a:pPr lvl="2"/>
            <a:r>
              <a:rPr lang="fa-IR" sz="2800" dirty="0" smtClean="0">
                <a:solidFill>
                  <a:srgbClr val="FF99CC"/>
                </a:solidFill>
                <a:latin typeface="Goudy Stout" pitchFamily="18" charset="0"/>
              </a:rPr>
              <a:t>نخسین ماشین محاسبه ماشین مکانیکی ساده ای بود که بلز پاسکال ان را ساخته بود و به وسیله ی چند اهرم و چرخ دنده میتوانست عملیات جمع و تفریق را انجام بدهد . پس از ان لایب نیتز با افزودن چند چرخ دنده به ماشین پاسکال ماشینی ساخت که میتوانست ضرب و تقسیم را انجام بده بدهد و ان را {ماشین حساب } نامید.</a:t>
            </a:r>
            <a:endParaRPr lang="fa-IR" sz="2800" dirty="0">
              <a:solidFill>
                <a:srgbClr val="FF99CC"/>
              </a:solidFill>
              <a:latin typeface="Goudy Stout"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4493364"/>
            <a:ext cx="3486184" cy="2076450"/>
          </a:xfrm>
          <a:prstGeom prst="rect">
            <a:avLst/>
          </a:prstGeom>
        </p:spPr>
      </p:pic>
    </p:spTree>
    <p:extLst>
      <p:ext uri="{BB962C8B-B14F-4D97-AF65-F5344CB8AC3E}">
        <p14:creationId xmlns:p14="http://schemas.microsoft.com/office/powerpoint/2010/main" val="24707313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nodeType="click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229600" cy="1143000"/>
          </a:xfrm>
        </p:spPr>
        <p:txBody>
          <a:bodyPr>
            <a:normAutofit fontScale="90000"/>
          </a:bodyPr>
          <a:lstStyle/>
          <a:p>
            <a:r>
              <a:rPr lang="fa-IR" dirty="0" smtClean="0">
                <a:solidFill>
                  <a:srgbClr val="C00000"/>
                </a:solidFill>
                <a:latin typeface="Tw Cen MT Condensed Extra Bold" pitchFamily="34" charset="0"/>
              </a:rPr>
              <a:t>کامپیوتر های بزرگ و کوچک {چند کاربر و نک کاربر  }</a:t>
            </a:r>
            <a:endParaRPr lang="fa-IR" dirty="0">
              <a:solidFill>
                <a:srgbClr val="C00000"/>
              </a:solidFill>
              <a:latin typeface="Tw Cen MT Condensed Extra Bold" pitchFamily="34" charset="0"/>
            </a:endParaRPr>
          </a:p>
        </p:txBody>
      </p:sp>
      <p:sp>
        <p:nvSpPr>
          <p:cNvPr id="3" name="Content Placeholder 2"/>
          <p:cNvSpPr>
            <a:spLocks noGrp="1"/>
          </p:cNvSpPr>
          <p:nvPr>
            <p:ph idx="1"/>
          </p:nvPr>
        </p:nvSpPr>
        <p:spPr/>
        <p:txBody>
          <a:bodyPr>
            <a:normAutofit/>
          </a:bodyPr>
          <a:lstStyle/>
          <a:p>
            <a:pPr lvl="1"/>
            <a:r>
              <a:rPr lang="fa-IR" sz="3200" dirty="0" smtClean="0">
                <a:solidFill>
                  <a:srgbClr val="A9F5FD"/>
                </a:solidFill>
                <a:cs typeface="B Zar" pitchFamily="2" charset="-78"/>
              </a:rPr>
              <a:t>مینی کامپیوتر با کامپیوتر کوچک واژه ای منسوخ برای گونه ای از رایانه است که محدوده ی میانیه طیف ماشین های محاسبه  میان بزرگ ترین سیستم های چند کاربره کامپیوتر های بزرگ و کوچکترین سیستم های تک کاربره {ریز کامپیوتر ها یا کامپیوتر های شخصی } را تشکیل میدهد . کلمه های جدید تر برای این ماشین ها شامل سیستم های میانی { در </a:t>
            </a:r>
            <a:r>
              <a:rPr lang="en-US" sz="3200" dirty="0" smtClean="0">
                <a:solidFill>
                  <a:srgbClr val="A9F5FD"/>
                </a:solidFill>
                <a:cs typeface="B Zar" pitchFamily="2" charset="-78"/>
              </a:rPr>
              <a:t>IBM</a:t>
            </a:r>
            <a:r>
              <a:rPr lang="fa-IR" sz="3200" dirty="0" smtClean="0">
                <a:solidFill>
                  <a:srgbClr val="A9F5FD"/>
                </a:solidFill>
                <a:cs typeface="B Zar" pitchFamily="2" charset="-78"/>
              </a:rPr>
              <a:t>} ایستگاه کاری {در </a:t>
            </a:r>
            <a:r>
              <a:rPr lang="en-US" sz="3200" dirty="0" smtClean="0">
                <a:solidFill>
                  <a:srgbClr val="A9F5FD"/>
                </a:solidFill>
                <a:cs typeface="B Zar" pitchFamily="2" charset="-78"/>
              </a:rPr>
              <a:t>SUN MICROSYSTEM</a:t>
            </a:r>
            <a:r>
              <a:rPr lang="fa-IR" sz="3200" dirty="0" smtClean="0">
                <a:solidFill>
                  <a:srgbClr val="A9F5FD"/>
                </a:solidFill>
                <a:cs typeface="B Zar" pitchFamily="2" charset="-78"/>
              </a:rPr>
              <a:t>و</a:t>
            </a:r>
            <a:r>
              <a:rPr lang="en-US" sz="3200" dirty="0" smtClean="0">
                <a:solidFill>
                  <a:srgbClr val="A9F5FD"/>
                </a:solidFill>
                <a:cs typeface="B Zar" pitchFamily="2" charset="-78"/>
              </a:rPr>
              <a:t>LINUX/LINUX</a:t>
            </a:r>
            <a:r>
              <a:rPr lang="fa-IR" sz="3200" dirty="0" smtClean="0">
                <a:solidFill>
                  <a:srgbClr val="A9F5FD"/>
                </a:solidFill>
                <a:cs typeface="B Zar" pitchFamily="2" charset="-78"/>
              </a:rPr>
              <a:t>عمومی } و خدمتگذار میشود .</a:t>
            </a:r>
            <a:endParaRPr lang="fa-IR" sz="3200" dirty="0">
              <a:solidFill>
                <a:srgbClr val="A9F5FD"/>
              </a:solidFill>
              <a:cs typeface="B Zar" pitchFamily="2" charset="-78"/>
            </a:endParaRPr>
          </a:p>
        </p:txBody>
      </p:sp>
    </p:spTree>
    <p:extLst>
      <p:ext uri="{BB962C8B-B14F-4D97-AF65-F5344CB8AC3E}">
        <p14:creationId xmlns:p14="http://schemas.microsoft.com/office/powerpoint/2010/main" val="2354192811"/>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grpId="0"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3">
                                            <p:txEl>
                                              <p:pRg st="0" end="0"/>
                                            </p:txEl>
                                          </p:spTgt>
                                        </p:tgtEl>
                                        <p:attrNameLst>
                                          <p:attrName>ppt_x</p:attrName>
                                          <p:attrName>ppt_y</p:attrName>
                                        </p:attrNameLst>
                                      </p:cBhvr>
                                    </p:animMotion>
                                    <p:animRot by="1500000">
                                      <p:cBhvr>
                                        <p:cTn id="11" dur="125" fill="hold">
                                          <p:stCondLst>
                                            <p:cond delay="0"/>
                                          </p:stCondLst>
                                        </p:cTn>
                                        <p:tgtEl>
                                          <p:spTgt spid="3">
                                            <p:txEl>
                                              <p:pRg st="0" end="0"/>
                                            </p:txEl>
                                          </p:spTgt>
                                        </p:tgtEl>
                                        <p:attrNameLst>
                                          <p:attrName>r</p:attrName>
                                        </p:attrNameLst>
                                      </p:cBhvr>
                                    </p:animRot>
                                    <p:animRot by="-1500000">
                                      <p:cBhvr>
                                        <p:cTn id="12" dur="125" fill="hold">
                                          <p:stCondLst>
                                            <p:cond delay="125"/>
                                          </p:stCondLst>
                                        </p:cTn>
                                        <p:tgtEl>
                                          <p:spTgt spid="3">
                                            <p:txEl>
                                              <p:pRg st="0" end="0"/>
                                            </p:txEl>
                                          </p:spTgt>
                                        </p:tgtEl>
                                        <p:attrNameLst>
                                          <p:attrName>r</p:attrName>
                                        </p:attrNameLst>
                                      </p:cBhvr>
                                    </p:animRot>
                                    <p:animRot by="-1500000">
                                      <p:cBhvr>
                                        <p:cTn id="13" dur="125" fill="hold">
                                          <p:stCondLst>
                                            <p:cond delay="250"/>
                                          </p:stCondLst>
                                        </p:cTn>
                                        <p:tgtEl>
                                          <p:spTgt spid="3">
                                            <p:txEl>
                                              <p:pRg st="0" end="0"/>
                                            </p:txEl>
                                          </p:spTgt>
                                        </p:tgtEl>
                                        <p:attrNameLst>
                                          <p:attrName>r</p:attrName>
                                        </p:attrNameLst>
                                      </p:cBhvr>
                                    </p:animRot>
                                    <p:animRot by="1500000">
                                      <p:cBhvr>
                                        <p:cTn id="14"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00FF99"/>
                </a:solidFill>
                <a:latin typeface="Gigi" pitchFamily="82" charset="0"/>
              </a:rPr>
              <a:t>انواع کامپیوتر {رایانه }</a:t>
            </a:r>
            <a:endParaRPr lang="fa-IR" dirty="0">
              <a:solidFill>
                <a:srgbClr val="00FF99"/>
              </a:solidFill>
              <a:latin typeface="Gigi" pitchFamily="82" charset="0"/>
            </a:endParaRPr>
          </a:p>
        </p:txBody>
      </p:sp>
      <p:sp>
        <p:nvSpPr>
          <p:cNvPr id="3" name="Content Placeholder 2"/>
          <p:cNvSpPr>
            <a:spLocks noGrp="1"/>
          </p:cNvSpPr>
          <p:nvPr>
            <p:ph idx="1"/>
          </p:nvPr>
        </p:nvSpPr>
        <p:spPr/>
        <p:txBody>
          <a:bodyPr>
            <a:normAutofit/>
          </a:bodyPr>
          <a:lstStyle/>
          <a:p>
            <a:r>
              <a:rPr lang="fa-IR" sz="3200" dirty="0" smtClean="0">
                <a:solidFill>
                  <a:srgbClr val="9900FF"/>
                </a:solidFill>
                <a:latin typeface="Gungsuh" pitchFamily="18" charset="-127"/>
                <a:ea typeface="Gungsuh" pitchFamily="18" charset="-127"/>
              </a:rPr>
              <a:t>کامپیوتر ها به جهار دسته ابر کامپیوتر ها  کامپیوتر های بزرگ  کامپیوتر های کوچک ریز کامپیوتر ها تقسیم میشوند . کامپیوتر از نوع پردازش داده ها به سه نوع / کامپیوتر های انالوگ  کامپیوتر های دیجیتال و کامپیوتر های ترکیبی تقسیم میشوند.</a:t>
            </a:r>
            <a:endParaRPr lang="fa-IR" sz="3200" dirty="0">
              <a:solidFill>
                <a:srgbClr val="9900FF"/>
              </a:solidFill>
              <a:latin typeface="Gungsuh" pitchFamily="18" charset="-127"/>
              <a:ea typeface="Gungsuh" pitchFamily="18" charset="-127"/>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4221088"/>
            <a:ext cx="3528392" cy="2340099"/>
          </a:xfrm>
          <a:prstGeom prst="rect">
            <a:avLst/>
          </a:prstGeom>
        </p:spPr>
      </p:pic>
    </p:spTree>
    <p:extLst>
      <p:ext uri="{BB962C8B-B14F-4D97-AF65-F5344CB8AC3E}">
        <p14:creationId xmlns:p14="http://schemas.microsoft.com/office/powerpoint/2010/main" val="63911261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229600" cy="1143000"/>
          </a:xfrm>
        </p:spPr>
        <p:txBody>
          <a:bodyPr/>
          <a:lstStyle/>
          <a:p>
            <a:r>
              <a:rPr lang="fa-IR" dirty="0" smtClean="0">
                <a:solidFill>
                  <a:srgbClr val="FFFF00"/>
                </a:solidFill>
                <a:cs typeface="B Elham" pitchFamily="2" charset="-78"/>
              </a:rPr>
              <a:t>ابر کامپیوتر ها</a:t>
            </a:r>
            <a:endParaRPr lang="fa-IR" dirty="0">
              <a:solidFill>
                <a:srgbClr val="FFFF00"/>
              </a:solidFill>
              <a:cs typeface="B Elham" pitchFamily="2" charset="-78"/>
            </a:endParaRPr>
          </a:p>
        </p:txBody>
      </p:sp>
      <p:sp>
        <p:nvSpPr>
          <p:cNvPr id="3" name="Content Placeholder 2"/>
          <p:cNvSpPr>
            <a:spLocks noGrp="1"/>
          </p:cNvSpPr>
          <p:nvPr>
            <p:ph idx="1"/>
          </p:nvPr>
        </p:nvSpPr>
        <p:spPr/>
        <p:txBody>
          <a:bodyPr>
            <a:normAutofit/>
          </a:bodyPr>
          <a:lstStyle/>
          <a:p>
            <a:r>
              <a:rPr lang="fa-IR" sz="3600" dirty="0" smtClean="0">
                <a:solidFill>
                  <a:srgbClr val="66FF33"/>
                </a:solidFill>
              </a:rPr>
              <a:t>ابر کامپیوتر {در زبان انگلیسی : </a:t>
            </a:r>
            <a:r>
              <a:rPr lang="en-US" sz="3600" dirty="0" smtClean="0">
                <a:solidFill>
                  <a:srgbClr val="66FF33"/>
                </a:solidFill>
              </a:rPr>
              <a:t>SUPERCOMPUTER</a:t>
            </a:r>
            <a:r>
              <a:rPr lang="fa-IR" sz="3600" dirty="0" smtClean="0">
                <a:solidFill>
                  <a:srgbClr val="66FF33"/>
                </a:solidFill>
              </a:rPr>
              <a:t>} به ذکامپیوتری اطلاق می گردد  که در زمان معرفی ان در زمینه ی میزان ظرفیت محاسبه در واحد زمان در دنیا پیشرو باشد .این عبارت برای اولین بار توسط مجله نیویورک ورلد برای اشاره جدول سازه های ای بی ام در دانشگاه کلمبیا به کار رفت .</a:t>
            </a:r>
            <a:endParaRPr lang="fa-IR" sz="3600" dirty="0">
              <a:solidFill>
                <a:srgbClr val="66FF33"/>
              </a:solidFill>
            </a:endParaRPr>
          </a:p>
        </p:txBody>
      </p:sp>
    </p:spTree>
    <p:extLst>
      <p:ext uri="{BB962C8B-B14F-4D97-AF65-F5344CB8AC3E}">
        <p14:creationId xmlns:p14="http://schemas.microsoft.com/office/powerpoint/2010/main" val="386636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675456"/>
            <a:ext cx="8229600" cy="2938338"/>
          </a:xfrm>
        </p:spPr>
        <p:txBody>
          <a:bodyPr>
            <a:normAutofit/>
          </a:bodyPr>
          <a:lstStyle/>
          <a:p>
            <a:pPr algn="ctr"/>
            <a:r>
              <a:rPr lang="fa-IR" sz="4800" dirty="0" smtClean="0">
                <a:solidFill>
                  <a:srgbClr val="FF0000"/>
                </a:solidFill>
                <a:cs typeface="B Nasim" pitchFamily="2" charset="-78"/>
              </a:rPr>
              <a:t>ممنون از توجه شما</a:t>
            </a:r>
            <a:endParaRPr lang="fa-IR" sz="4800" dirty="0">
              <a:solidFill>
                <a:srgbClr val="FF0000"/>
              </a:solidFill>
              <a:cs typeface="B Nasim" pitchFamily="2" charset="-78"/>
            </a:endParaRPr>
          </a:p>
        </p:txBody>
      </p:sp>
    </p:spTree>
    <p:extLst>
      <p:ext uri="{BB962C8B-B14F-4D97-AF65-F5344CB8AC3E}">
        <p14:creationId xmlns:p14="http://schemas.microsoft.com/office/powerpoint/2010/main" val="369160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Thatch">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70</TotalTime>
  <Words>358</Words>
  <Application>Microsoft Office PowerPoint</Application>
  <PresentationFormat>On-screen Show (4:3)</PresentationFormat>
  <Paragraphs>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Thatch</vt:lpstr>
      <vt:lpstr>تاریخچه ی کامپیوتر</vt:lpstr>
      <vt:lpstr>تاریچه ی پیدایش کامپیوتر </vt:lpstr>
      <vt:lpstr>PowerPoint Presentation</vt:lpstr>
      <vt:lpstr>تاریخچه ی کامپیوتر </vt:lpstr>
      <vt:lpstr>کامپیوتر های بزرگ و کوچک {چند کاربر و نک کاربر  }</vt:lpstr>
      <vt:lpstr>انواع کامپیوتر {رایانه }</vt:lpstr>
      <vt:lpstr>ابر کامپیوتر ها</vt:lpstr>
      <vt:lpstr>ممنون از توجه شما</vt:lpstr>
    </vt:vector>
  </TitlesOfParts>
  <Company>Novin Pendar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Novin Pendar</dc:creator>
  <cp:lastModifiedBy>Novin Pendar</cp:lastModifiedBy>
  <cp:revision>8</cp:revision>
  <dcterms:created xsi:type="dcterms:W3CDTF">2002-01-18T01:36:24Z</dcterms:created>
  <dcterms:modified xsi:type="dcterms:W3CDTF">2002-01-18T02:49:26Z</dcterms:modified>
</cp:coreProperties>
</file>