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840" r:id="rId4"/>
  </p:sldMasterIdLst>
  <p:notesMasterIdLst>
    <p:notesMasterId r:id="rId14"/>
  </p:notesMasterIdLst>
  <p:handoutMasterIdLst>
    <p:handoutMasterId r:id="rId15"/>
  </p:handoutMasterIdLst>
  <p:sldIdLst>
    <p:sldId id="256" r:id="rId5"/>
    <p:sldId id="257" r:id="rId6"/>
    <p:sldId id="258" r:id="rId7"/>
    <p:sldId id="265" r:id="rId8"/>
    <p:sldId id="260" r:id="rId9"/>
    <p:sldId id="261" r:id="rId10"/>
    <p:sldId id="262" r:id="rId11"/>
    <p:sldId id="263" r:id="rId12"/>
    <p:sldId id="264"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2" autoAdjust="0"/>
    <p:restoredTop sz="94660"/>
  </p:normalViewPr>
  <p:slideViewPr>
    <p:cSldViewPr snapToGrid="0">
      <p:cViewPr varScale="1">
        <p:scale>
          <a:sx n="67" d="100"/>
          <a:sy n="67" d="100"/>
        </p:scale>
        <p:origin x="642" y="66"/>
      </p:cViewPr>
      <p:guideLst/>
    </p:cSldViewPr>
  </p:slideViewPr>
  <p:notesTextViewPr>
    <p:cViewPr>
      <p:scale>
        <a:sx n="1" d="1"/>
        <a:sy n="1" d="1"/>
      </p:scale>
      <p:origin x="0" y="0"/>
    </p:cViewPr>
  </p:notesTextViewPr>
  <p:notesViewPr>
    <p:cSldViewPr snapToGrid="0">
      <p:cViewPr varScale="1">
        <p:scale>
          <a:sx n="68" d="100"/>
          <a:sy n="68" d="100"/>
        </p:scale>
        <p:origin x="3288"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3A62EC2-9403-4E3F-B9EE-AC16CAC60FB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FE89550C-613B-478E-B802-C73E6285242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369C108-6DA3-45F2-AE7E-50E80854775B}" type="datetimeFigureOut">
              <a:rPr lang="en-US" smtClean="0"/>
              <a:t>10/21/2019</a:t>
            </a:fld>
            <a:endParaRPr lang="en-US" dirty="0"/>
          </a:p>
        </p:txBody>
      </p:sp>
      <p:sp>
        <p:nvSpPr>
          <p:cNvPr id="4" name="Footer Placeholder 3">
            <a:extLst>
              <a:ext uri="{FF2B5EF4-FFF2-40B4-BE49-F238E27FC236}">
                <a16:creationId xmlns:a16="http://schemas.microsoft.com/office/drawing/2014/main" id="{D4013C7E-277B-477F-B8EF-FBEECB8A1FC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66496058-9ECC-48B6-8A85-7E3A3E39E82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F6ED09B-8056-4B81-BB5B-ECA7E0231E72}" type="slidenum">
              <a:rPr lang="en-US" smtClean="0"/>
              <a:t>‹#›</a:t>
            </a:fld>
            <a:endParaRPr lang="en-US" dirty="0"/>
          </a:p>
        </p:txBody>
      </p:sp>
    </p:spTree>
    <p:extLst>
      <p:ext uri="{BB962C8B-B14F-4D97-AF65-F5344CB8AC3E}">
        <p14:creationId xmlns:p14="http://schemas.microsoft.com/office/powerpoint/2010/main" val="2475300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6A73B2-5605-4CC4-ADC6-622651651079}" type="datetimeFigureOut">
              <a:rPr lang="en-US" smtClean="0"/>
              <a:t>10/21/2019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ED664B-377C-4B68-AF4E-EBDA643118DF}" type="slidenum">
              <a:rPr lang="en-US" smtClean="0"/>
              <a:t>‹#›</a:t>
            </a:fld>
            <a:endParaRPr lang="en-US" dirty="0"/>
          </a:p>
        </p:txBody>
      </p:sp>
    </p:spTree>
    <p:extLst>
      <p:ext uri="{BB962C8B-B14F-4D97-AF65-F5344CB8AC3E}">
        <p14:creationId xmlns:p14="http://schemas.microsoft.com/office/powerpoint/2010/main" val="3672452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ED664B-377C-4B68-AF4E-EBDA643118DF}" type="slidenum">
              <a:rPr lang="en-US" smtClean="0"/>
              <a:t>1</a:t>
            </a:fld>
            <a:endParaRPr lang="en-US" dirty="0"/>
          </a:p>
        </p:txBody>
      </p:sp>
    </p:spTree>
    <p:extLst>
      <p:ext uri="{BB962C8B-B14F-4D97-AF65-F5344CB8AC3E}">
        <p14:creationId xmlns:p14="http://schemas.microsoft.com/office/powerpoint/2010/main" val="16362992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9AB3A824-1A51-4B26-AD58-A6D8E14F6C04}" type="datetimeFigureOut">
              <a:rPr lang="en-US" smtClean="0"/>
              <a:t>10/21/2019</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r>
              <a:rPr lang="en-US" smtClean="0"/>
              <a:t>
              </a:t>
            </a:r>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17855256"/>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CBC1C18-307B-4F68-A007-B5B542270E8D}" type="datetimeFigureOut">
              <a:rPr lang="en-US" smtClean="0"/>
              <a:t>10/21/2019</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019909068"/>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CBC1C18-307B-4F68-A007-B5B542270E8D}" type="datetimeFigureOut">
              <a:rPr lang="en-US" smtClean="0"/>
              <a:t>10/21/2019</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802467168"/>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CBC1C18-307B-4F68-A007-B5B542270E8D}" type="datetimeFigureOut">
              <a:rPr lang="en-US" smtClean="0"/>
              <a:t>10/21/2019</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348942281"/>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CBC1C18-307B-4F68-A007-B5B542270E8D}" type="datetimeFigureOut">
              <a:rPr lang="en-US" smtClean="0"/>
              <a:t>10/21/2019</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07732727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CBC1C18-307B-4F68-A007-B5B542270E8D}" type="datetimeFigureOut">
              <a:rPr lang="en-US" smtClean="0"/>
              <a:t>10/21/2019</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597026236"/>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CBC1C18-307B-4F68-A007-B5B542270E8D}" type="datetimeFigureOut">
              <a:rPr lang="en-US" smtClean="0"/>
              <a:t>10/21/2019</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422757139"/>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857E33E-8B18-4087-B112-809917729534}" type="datetimeFigureOut">
              <a:rPr lang="en-US" smtClean="0"/>
              <a:t>10/21/2019</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
        <p:nvSpPr>
          <p:cNvPr id="8" name="Title 1"/>
          <p:cNvSpPr>
            <a:spLocks noGrp="1"/>
          </p:cNvSpPr>
          <p:nvPr>
            <p:ph type="title"/>
          </p:nvPr>
        </p:nvSpPr>
        <p:spPr>
          <a:xfrm>
            <a:off x="685801" y="609600"/>
            <a:ext cx="10131425" cy="1456267"/>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33067543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3FFE419-2371-464F-8239-3959401C3561}" type="datetimeFigureOut">
              <a:rPr lang="en-US" smtClean="0"/>
              <a:t>10/21/2019</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42905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7D162C4-EDD9-4389-A98B-B87ECEA2A816}" type="datetimeFigureOut">
              <a:rPr lang="en-US" smtClean="0"/>
              <a:t>10/21/2019</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68781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E5059C3-6A89-4494-99FF-5A4D6FFD50EB}" type="datetimeFigureOut">
              <a:rPr lang="en-US" smtClean="0"/>
              <a:t>10/21/2019</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29991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A954B2F-12DE-47F5-8894-472B206D2E1E}" type="datetimeFigureOut">
              <a:rPr lang="en-US" smtClean="0"/>
              <a:t>10/21/2019</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87531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CBC1C18-307B-4F68-A007-B5B542270E8D}" type="datetimeFigureOut">
              <a:rPr lang="en-US" smtClean="0"/>
              <a:t>10/21/2019</a:t>
            </a:fld>
            <a:endParaRPr lang="en-US" dirty="0"/>
          </a:p>
        </p:txBody>
      </p:sp>
      <p:sp>
        <p:nvSpPr>
          <p:cNvPr id="8" name="Footer Placeholder 7"/>
          <p:cNvSpPr>
            <a:spLocks noGrp="1"/>
          </p:cNvSpPr>
          <p:nvPr>
            <p:ph type="ftr" sz="quarter" idx="11"/>
          </p:nvPr>
        </p:nvSpPr>
        <p:spPr/>
        <p:txBody>
          <a:bodyPr/>
          <a:lstStyle/>
          <a:p>
            <a:r>
              <a:rPr lang="en-US" smtClean="0"/>
              <a:t>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113857335"/>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FAF3416-4057-4DAA-829D-4CA07428D088}" type="datetimeFigureOut">
              <a:rPr lang="en-US" smtClean="0"/>
              <a:t>10/21/2019</a:t>
            </a:fld>
            <a:endParaRPr lang="en-US" dirty="0"/>
          </a:p>
        </p:txBody>
      </p:sp>
      <p:sp>
        <p:nvSpPr>
          <p:cNvPr id="4" name="Footer Placeholder 3"/>
          <p:cNvSpPr>
            <a:spLocks noGrp="1"/>
          </p:cNvSpPr>
          <p:nvPr>
            <p:ph type="ftr" sz="quarter" idx="11"/>
          </p:nvPr>
        </p:nvSpPr>
        <p:spPr/>
        <p:txBody>
          <a:bodyPr/>
          <a:lstStyle/>
          <a:p>
            <a:r>
              <a:rPr lang="en-US" smtClean="0"/>
              <a:t>
              </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624667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921D9284-D300-4297-87F7-E791DCC15DB1}" type="datetimeFigureOut">
              <a:rPr lang="en-US" smtClean="0"/>
              <a:t>10/21/2019</a:t>
            </a:fld>
            <a:endParaRPr lang="en-US" dirty="0"/>
          </a:p>
        </p:txBody>
      </p:sp>
      <p:sp>
        <p:nvSpPr>
          <p:cNvPr id="3" name="Footer Placeholder 2"/>
          <p:cNvSpPr>
            <a:spLocks noGrp="1"/>
          </p:cNvSpPr>
          <p:nvPr>
            <p:ph type="ftr" sz="quarter" idx="11"/>
          </p:nvPr>
        </p:nvSpPr>
        <p:spPr/>
        <p:txBody>
          <a:bodyPr/>
          <a:lstStyle/>
          <a:p>
            <a:r>
              <a:rPr lang="en-US" smtClean="0"/>
              <a:t>
              </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535757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7D525BB-DA17-4BA0-B3C8-3AC3ABC827E6}" type="datetimeFigureOut">
              <a:rPr lang="en-US" smtClean="0"/>
              <a:t>10/21/2019</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874988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16C4C9A-3960-41CF-A4E9-2A8FB932454B}" type="datetimeFigureOut">
              <a:rPr lang="en-US" smtClean="0"/>
              <a:t>10/21/2019</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07870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CBC1C18-307B-4F68-A007-B5B542270E8D}" type="datetimeFigureOut">
              <a:rPr lang="en-US" smtClean="0"/>
              <a:t>10/21/2019</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r>
              <a:rPr lang="en-US" smtClean="0"/>
              <a:t>
              </a:t>
            </a:r>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534506762"/>
      </p:ext>
    </p:extLst>
  </p:cSld>
  <p:clrMap bg1="dk1" tx1="lt1" bg2="dk2"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 id="2147483852" r:id="rId12"/>
    <p:sldLayoutId id="2147483853" r:id="rId13"/>
    <p:sldLayoutId id="2147483854" r:id="rId14"/>
    <p:sldLayoutId id="2147483855" r:id="rId15"/>
    <p:sldLayoutId id="2147483856" r:id="rId16"/>
    <p:sldLayoutId id="2147483857" r:id="rId17"/>
  </p:sldLayoutIdLst>
  <p:hf sldNum="0" hdr="0" ft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 Target="slide4.xml"/><Relationship Id="rId7" Type="http://schemas.openxmlformats.org/officeDocument/2006/relationships/slide" Target="slide8.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7.xml"/><Relationship Id="rId5" Type="http://schemas.openxmlformats.org/officeDocument/2006/relationships/slide" Target="slide5.xml"/><Relationship Id="rId4" Type="http://schemas.openxmlformats.org/officeDocument/2006/relationships/slide" Target="slide6.xml"/></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8.png"/><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9.png"/><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0.png"/><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E78D6-F072-48E7-8270-20EFBDD26F36}"/>
              </a:ext>
            </a:extLst>
          </p:cNvPr>
          <p:cNvSpPr>
            <a:spLocks noGrp="1"/>
          </p:cNvSpPr>
          <p:nvPr>
            <p:ph type="ctrTitle"/>
          </p:nvPr>
        </p:nvSpPr>
        <p:spPr>
          <a:xfrm>
            <a:off x="804672" y="2594153"/>
            <a:ext cx="4486656" cy="1231106"/>
          </a:xfrm>
          <a:noFill/>
          <a:ln>
            <a:solidFill>
              <a:schemeClr val="tx1"/>
            </a:solidFill>
          </a:ln>
          <a:effectLst>
            <a:glow rad="152400">
              <a:schemeClr val="tx1">
                <a:alpha val="13000"/>
              </a:schemeClr>
            </a:glow>
          </a:effectLst>
        </p:spPr>
        <p:txBody>
          <a:bodyPr>
            <a:noAutofit/>
          </a:bodyPr>
          <a:lstStyle/>
          <a:p>
            <a:r>
              <a:rPr lang="fa-IR" sz="6600" dirty="0" smtClean="0">
                <a:solidFill>
                  <a:schemeClr val="tx1"/>
                </a:solidFill>
                <a:latin typeface="Arabic Typesetting" panose="03020402040406030203" pitchFamily="66" charset="-78"/>
                <a:cs typeface="Arabic Typesetting" panose="03020402040406030203" pitchFamily="66" charset="-78"/>
              </a:rPr>
              <a:t>بسم الله رحمن رحیم</a:t>
            </a:r>
            <a:endParaRPr lang="en-US" sz="6600" dirty="0">
              <a:solidFill>
                <a:schemeClr val="tx1"/>
              </a:solidFill>
              <a:latin typeface="Arabic Typesetting" panose="03020402040406030203" pitchFamily="66" charset="-78"/>
              <a:cs typeface="Arabic Typesetting" panose="03020402040406030203" pitchFamily="66" charset="-78"/>
            </a:endParaRPr>
          </a:p>
        </p:txBody>
      </p:sp>
      <p:sp>
        <p:nvSpPr>
          <p:cNvPr id="4" name="Subtitle 3"/>
          <p:cNvSpPr>
            <a:spLocks noGrp="1"/>
          </p:cNvSpPr>
          <p:nvPr>
            <p:ph type="subTitle" idx="1"/>
          </p:nvPr>
        </p:nvSpPr>
        <p:spPr>
          <a:xfrm>
            <a:off x="1100138" y="4352544"/>
            <a:ext cx="4191190" cy="2176844"/>
          </a:xfrm>
        </p:spPr>
        <p:txBody>
          <a:bodyPr>
            <a:normAutofit/>
          </a:bodyPr>
          <a:lstStyle/>
          <a:p>
            <a:r>
              <a:rPr lang="fa-IR" sz="4000" dirty="0" smtClean="0">
                <a:latin typeface="Arabic Typesetting" panose="03020402040406030203" pitchFamily="66" charset="-78"/>
                <a:cs typeface="Arabic Typesetting" panose="03020402040406030203" pitchFamily="66" charset="-78"/>
              </a:rPr>
              <a:t>موضوع : تاریخچه کامپیوتر</a:t>
            </a:r>
          </a:p>
          <a:p>
            <a:r>
              <a:rPr lang="fa-IR" sz="4000" dirty="0" smtClean="0">
                <a:latin typeface="Arabic Typesetting" panose="03020402040406030203" pitchFamily="66" charset="-78"/>
                <a:cs typeface="Arabic Typesetting" panose="03020402040406030203" pitchFamily="66" charset="-78"/>
              </a:rPr>
              <a:t>تهیه کننده : بیتا بهروزی </a:t>
            </a:r>
          </a:p>
          <a:p>
            <a:r>
              <a:rPr lang="fa-IR" sz="4000" dirty="0" smtClean="0">
                <a:latin typeface="Arabic Typesetting" panose="03020402040406030203" pitchFamily="66" charset="-78"/>
                <a:cs typeface="Arabic Typesetting" panose="03020402040406030203" pitchFamily="66" charset="-78"/>
              </a:rPr>
              <a:t>دبیر : سرکار خانم خزایی</a:t>
            </a:r>
            <a:endParaRPr lang="en-US" sz="4000" dirty="0">
              <a:latin typeface="Arabic Typesetting" panose="03020402040406030203" pitchFamily="66" charset="-78"/>
              <a:cs typeface="Arabic Typesetting" panose="03020402040406030203" pitchFamily="66" charset="-78"/>
            </a:endParaRPr>
          </a:p>
        </p:txBody>
      </p:sp>
      <p:pic>
        <p:nvPicPr>
          <p:cNvPr id="5" name="Picture 4" descr="Finance trade numbers">
            <a:extLst>
              <a:ext uri="{FF2B5EF4-FFF2-40B4-BE49-F238E27FC236}">
                <a16:creationId xmlns:a16="http://schemas.microsoft.com/office/drawing/2014/main" id="{112B9624-F8A1-4831-AE43-1D9E266CFF3E}"/>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b="-1"/>
          <a:stretch/>
        </p:blipFill>
        <p:spPr>
          <a:xfrm>
            <a:off x="6096000" y="10"/>
            <a:ext cx="6095999" cy="6857990"/>
          </a:xfrm>
          <a:prstGeom prst="rect">
            <a:avLst/>
          </a:prstGeom>
        </p:spPr>
      </p:pic>
    </p:spTree>
    <p:extLst>
      <p:ext uri="{BB962C8B-B14F-4D97-AF65-F5344CB8AC3E}">
        <p14:creationId xmlns:p14="http://schemas.microsoft.com/office/powerpoint/2010/main" val="834050406"/>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fa-IR" sz="7200" dirty="0" smtClean="0">
                <a:latin typeface="Arabic Typesetting" panose="03020402040406030203" pitchFamily="66" charset="-78"/>
                <a:cs typeface="Arabic Typesetting" panose="03020402040406030203" pitchFamily="66" charset="-78"/>
              </a:rPr>
              <a:t>فهرست</a:t>
            </a:r>
            <a:endParaRPr lang="en-US" sz="7200" dirty="0">
              <a:latin typeface="Arabic Typesetting" panose="03020402040406030203" pitchFamily="66" charset="-78"/>
              <a:cs typeface="Arabic Typesetting" panose="03020402040406030203" pitchFamily="66" charset="-78"/>
            </a:endParaRPr>
          </a:p>
        </p:txBody>
      </p:sp>
      <p:sp>
        <p:nvSpPr>
          <p:cNvPr id="4" name="Content Placeholder 3"/>
          <p:cNvSpPr>
            <a:spLocks noGrp="1"/>
          </p:cNvSpPr>
          <p:nvPr>
            <p:ph idx="1"/>
          </p:nvPr>
        </p:nvSpPr>
        <p:spPr>
          <a:xfrm>
            <a:off x="557214" y="1728789"/>
            <a:ext cx="10131425" cy="3986212"/>
          </a:xfrm>
        </p:spPr>
        <p:txBody>
          <a:bodyPr>
            <a:normAutofit fontScale="85000" lnSpcReduction="20000"/>
          </a:bodyPr>
          <a:lstStyle/>
          <a:p>
            <a:pPr marL="3657600" lvl="8" indent="0" algn="r">
              <a:buNone/>
            </a:pPr>
            <a:r>
              <a:rPr lang="fa-IR" sz="4800" dirty="0" smtClean="0">
                <a:latin typeface="Arabic Typesetting" panose="03020402040406030203" pitchFamily="66" charset="-78"/>
                <a:cs typeface="Arabic Typesetting" panose="03020402040406030203" pitchFamily="66" charset="-78"/>
                <a:hlinkClick r:id="rId2" action="ppaction://hlinksldjump"/>
              </a:rPr>
              <a:t>کامپیوتر چیست </a:t>
            </a:r>
            <a:endParaRPr lang="fa-IR" sz="4800" dirty="0" smtClean="0">
              <a:latin typeface="Arabic Typesetting" panose="03020402040406030203" pitchFamily="66" charset="-78"/>
              <a:cs typeface="Arabic Typesetting" panose="03020402040406030203" pitchFamily="66" charset="-78"/>
            </a:endParaRPr>
          </a:p>
          <a:p>
            <a:pPr marL="3657600" lvl="8" indent="0" algn="r">
              <a:buNone/>
            </a:pPr>
            <a:r>
              <a:rPr lang="fa-IR" sz="4800" dirty="0" smtClean="0">
                <a:latin typeface="Arabic Typesetting" panose="03020402040406030203" pitchFamily="66" charset="-78"/>
                <a:cs typeface="Arabic Typesetting" panose="03020402040406030203" pitchFamily="66" charset="-78"/>
                <a:hlinkClick r:id="rId3" action="ppaction://hlinksldjump"/>
              </a:rPr>
              <a:t>نخستین کامپیوتر ها </a:t>
            </a:r>
            <a:endParaRPr lang="fa-IR" sz="4800" dirty="0" smtClean="0">
              <a:latin typeface="Arabic Typesetting" panose="03020402040406030203" pitchFamily="66" charset="-78"/>
              <a:cs typeface="Arabic Typesetting" panose="03020402040406030203" pitchFamily="66" charset="-78"/>
            </a:endParaRPr>
          </a:p>
          <a:p>
            <a:pPr marL="3657600" lvl="8" indent="0" algn="r">
              <a:buNone/>
            </a:pPr>
            <a:r>
              <a:rPr lang="fa-IR" sz="4800" dirty="0" smtClean="0">
                <a:latin typeface="Arabic Typesetting" panose="03020402040406030203" pitchFamily="66" charset="-78"/>
                <a:cs typeface="Arabic Typesetting" panose="03020402040406030203" pitchFamily="66" charset="-78"/>
                <a:hlinkClick r:id="rId4" action="ppaction://hlinksldjump"/>
              </a:rPr>
              <a:t>انواع کامپیوتر </a:t>
            </a:r>
            <a:endParaRPr lang="fa-IR" sz="4800" dirty="0" smtClean="0">
              <a:latin typeface="Arabic Typesetting" panose="03020402040406030203" pitchFamily="66" charset="-78"/>
              <a:cs typeface="Arabic Typesetting" panose="03020402040406030203" pitchFamily="66" charset="-78"/>
            </a:endParaRPr>
          </a:p>
          <a:p>
            <a:pPr marL="3657600" lvl="8" indent="0" algn="r">
              <a:buNone/>
            </a:pPr>
            <a:r>
              <a:rPr lang="fa-IR" sz="4800" dirty="0" smtClean="0">
                <a:latin typeface="Arabic Typesetting" panose="03020402040406030203" pitchFamily="66" charset="-78"/>
                <a:cs typeface="Arabic Typesetting" panose="03020402040406030203" pitchFamily="66" charset="-78"/>
                <a:hlinkClick r:id="rId5" action="ppaction://hlinksldjump"/>
              </a:rPr>
              <a:t>پدر کامپیوتر</a:t>
            </a:r>
            <a:endParaRPr lang="fa-IR" sz="4800" dirty="0" smtClean="0">
              <a:latin typeface="Arabic Typesetting" panose="03020402040406030203" pitchFamily="66" charset="-78"/>
              <a:cs typeface="Arabic Typesetting" panose="03020402040406030203" pitchFamily="66" charset="-78"/>
            </a:endParaRPr>
          </a:p>
          <a:p>
            <a:pPr marL="3657600" lvl="8" indent="0" algn="r">
              <a:buNone/>
            </a:pPr>
            <a:r>
              <a:rPr lang="fa-IR" sz="4800" dirty="0" smtClean="0">
                <a:latin typeface="Arabic Typesetting" panose="03020402040406030203" pitchFamily="66" charset="-78"/>
                <a:cs typeface="Arabic Typesetting" panose="03020402040406030203" pitchFamily="66" charset="-78"/>
                <a:hlinkClick r:id="rId6" action="ppaction://hlinksldjump"/>
              </a:rPr>
              <a:t>دستگاه آنالوگ </a:t>
            </a:r>
            <a:endParaRPr lang="fa-IR" sz="4800" dirty="0" smtClean="0">
              <a:latin typeface="Arabic Typesetting" panose="03020402040406030203" pitchFamily="66" charset="-78"/>
              <a:cs typeface="Arabic Typesetting" panose="03020402040406030203" pitchFamily="66" charset="-78"/>
            </a:endParaRPr>
          </a:p>
          <a:p>
            <a:pPr marL="3657600" lvl="8" indent="0" algn="r">
              <a:buNone/>
            </a:pPr>
            <a:r>
              <a:rPr lang="fa-IR" sz="4800" dirty="0" smtClean="0">
                <a:latin typeface="Arabic Typesetting" panose="03020402040406030203" pitchFamily="66" charset="-78"/>
                <a:cs typeface="Arabic Typesetting" panose="03020402040406030203" pitchFamily="66" charset="-78"/>
                <a:hlinkClick r:id="rId7" action="ppaction://hlinksldjump"/>
              </a:rPr>
              <a:t>دستگاه </a:t>
            </a:r>
            <a:r>
              <a:rPr lang="en-US" sz="4800" dirty="0" err="1" smtClean="0">
                <a:latin typeface="Arabic Typesetting" panose="03020402040406030203" pitchFamily="66" charset="-78"/>
                <a:cs typeface="Arabic Typesetting" panose="03020402040406030203" pitchFamily="66" charset="-78"/>
              </a:rPr>
              <a:t>ascc</a:t>
            </a:r>
            <a:endParaRPr lang="fa-IR" sz="4800" dirty="0" smtClean="0">
              <a:latin typeface="Arabic Typesetting" panose="03020402040406030203" pitchFamily="66" charset="-78"/>
              <a:cs typeface="Arabic Typesetting" panose="03020402040406030203" pitchFamily="66" charset="-78"/>
            </a:endParaRPr>
          </a:p>
          <a:p>
            <a:pPr marL="3657600" lvl="8" indent="0" algn="r">
              <a:buNone/>
            </a:pPr>
            <a:endParaRPr lang="en-US" sz="4800"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165299573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fa-IR" sz="7200" dirty="0" smtClean="0">
                <a:latin typeface="Arabic Typesetting" panose="03020402040406030203" pitchFamily="66" charset="-78"/>
                <a:cs typeface="Arabic Typesetting" panose="03020402040406030203" pitchFamily="66" charset="-78"/>
              </a:rPr>
              <a:t>کامپیوتر چیست</a:t>
            </a:r>
            <a:endParaRPr lang="en-US" sz="7200" dirty="0">
              <a:latin typeface="Arabic Typesetting" panose="03020402040406030203" pitchFamily="66" charset="-78"/>
              <a:cs typeface="Arabic Typesetting" panose="03020402040406030203" pitchFamily="66" charset="-78"/>
            </a:endParaRPr>
          </a:p>
        </p:txBody>
      </p:sp>
      <p:sp>
        <p:nvSpPr>
          <p:cNvPr id="5" name="Content Placeholder 4"/>
          <p:cNvSpPr>
            <a:spLocks noGrp="1"/>
          </p:cNvSpPr>
          <p:nvPr>
            <p:ph sz="half" idx="1"/>
          </p:nvPr>
        </p:nvSpPr>
        <p:spPr>
          <a:xfrm>
            <a:off x="685802" y="1543050"/>
            <a:ext cx="4995334" cy="5815013"/>
          </a:xfrm>
        </p:spPr>
        <p:txBody>
          <a:bodyPr>
            <a:noAutofit/>
          </a:bodyPr>
          <a:lstStyle/>
          <a:p>
            <a:pPr algn="r" rtl="1"/>
            <a:r>
              <a:rPr lang="fa-IR" sz="2800" dirty="0" smtClean="0">
                <a:latin typeface="Arabic Typesetting" panose="03020402040406030203" pitchFamily="66" charset="-78"/>
                <a:cs typeface="Arabic Typesetting" panose="03020402040406030203" pitchFamily="66" charset="-78"/>
              </a:rPr>
              <a:t>کا</a:t>
            </a:r>
            <a:r>
              <a:rPr lang="fa-IR" sz="3200" dirty="0" smtClean="0">
                <a:latin typeface="Arabic Typesetting" panose="03020402040406030203" pitchFamily="66" charset="-78"/>
                <a:cs typeface="Arabic Typesetting" panose="03020402040406030203" pitchFamily="66" charset="-78"/>
              </a:rPr>
              <a:t>مپیوتر </a:t>
            </a:r>
            <a:r>
              <a:rPr lang="fa-IR" sz="3200" dirty="0">
                <a:latin typeface="Arabic Typesetting" panose="03020402040406030203" pitchFamily="66" charset="-78"/>
                <a:cs typeface="Arabic Typesetting" panose="03020402040406030203" pitchFamily="66" charset="-78"/>
              </a:rPr>
              <a:t>یکی از پدیده‌های فن‌آوری است که تمام جنبه‌های زندگی ما را تحت تاثیر قرار داده‌است. کامپیوتر از کلمه </a:t>
            </a:r>
            <a:r>
              <a:rPr lang="en-US" sz="3200" dirty="0">
                <a:latin typeface="Arabic Typesetting" panose="03020402040406030203" pitchFamily="66" charset="-78"/>
                <a:cs typeface="Arabic Typesetting" panose="03020402040406030203" pitchFamily="66" charset="-78"/>
              </a:rPr>
              <a:t>Compute </a:t>
            </a:r>
            <a:r>
              <a:rPr lang="fa-IR" sz="3200" dirty="0">
                <a:latin typeface="Arabic Typesetting" panose="03020402040406030203" pitchFamily="66" charset="-78"/>
                <a:cs typeface="Arabic Typesetting" panose="03020402040406030203" pitchFamily="66" charset="-78"/>
              </a:rPr>
              <a:t>در زبان انگلیسی به معنای محاسب و شمارنده گرفته شده‌است. در 1937 اولین کامپیوتر دیجتالی الکترونیکی جهان به نام </a:t>
            </a:r>
            <a:r>
              <a:rPr lang="en-US" sz="3200" dirty="0">
                <a:latin typeface="Arabic Typesetting" panose="03020402040406030203" pitchFamily="66" charset="-78"/>
                <a:cs typeface="Arabic Typesetting" panose="03020402040406030203" pitchFamily="66" charset="-78"/>
              </a:rPr>
              <a:t>ABC </a:t>
            </a:r>
            <a:r>
              <a:rPr lang="fa-IR" sz="3200" dirty="0">
                <a:latin typeface="Arabic Typesetting" panose="03020402040406030203" pitchFamily="66" charset="-78"/>
                <a:cs typeface="Arabic Typesetting" panose="03020402040406030203" pitchFamily="66" charset="-78"/>
              </a:rPr>
              <a:t>ساخته شد. این ماشین گرچه قابل برنامه ریزی نبود اما برای حل معدلات خطی استفاده می‌شد.به دلیل ابتدایی بودن </a:t>
            </a:r>
            <a:r>
              <a:rPr lang="en-US" sz="3200" dirty="0">
                <a:latin typeface="Arabic Typesetting" panose="03020402040406030203" pitchFamily="66" charset="-78"/>
                <a:cs typeface="Arabic Typesetting" panose="03020402040406030203" pitchFamily="66" charset="-78"/>
              </a:rPr>
              <a:t>ABC </a:t>
            </a:r>
            <a:r>
              <a:rPr lang="fa-IR" sz="3200" dirty="0">
                <a:latin typeface="Arabic Typesetting" panose="03020402040406030203" pitchFamily="66" charset="-78"/>
                <a:cs typeface="Arabic Typesetting" panose="03020402040406030203" pitchFamily="66" charset="-78"/>
              </a:rPr>
              <a:t>خیلی زود کامپیوترهای دیگر جایگزین آن شدند.</a:t>
            </a:r>
            <a:endParaRPr lang="en-US" sz="3200" dirty="0">
              <a:latin typeface="Arabic Typesetting" panose="03020402040406030203" pitchFamily="66" charset="-78"/>
              <a:cs typeface="Arabic Typesetting" panose="03020402040406030203" pitchFamily="66" charset="-78"/>
            </a:endParaRPr>
          </a:p>
        </p:txBody>
      </p:sp>
      <p:pic>
        <p:nvPicPr>
          <p:cNvPr id="7" name="Content Placeholder 6"/>
          <p:cNvPicPr>
            <a:picLocks noGrp="1" noChangeAspect="1"/>
          </p:cNvPicPr>
          <p:nvPr>
            <p:ph sz="half" idx="2"/>
          </p:nvPr>
        </p:nvPicPr>
        <p:blipFill>
          <a:blip r:embed="rId2"/>
          <a:stretch>
            <a:fillRect/>
          </a:stretch>
        </p:blipFill>
        <p:spPr>
          <a:xfrm>
            <a:off x="6414293" y="2065867"/>
            <a:ext cx="5144295" cy="4534958"/>
          </a:xfrm>
          <a:prstGeom prst="rect">
            <a:avLst/>
          </a:prstGeom>
        </p:spPr>
      </p:pic>
      <p:sp>
        <p:nvSpPr>
          <p:cNvPr id="8" name="Explosion 1 7">
            <a:hlinkClick r:id="rId3" action="ppaction://hlinksldjump"/>
          </p:cNvPr>
          <p:cNvSpPr/>
          <p:nvPr/>
        </p:nvSpPr>
        <p:spPr>
          <a:xfrm>
            <a:off x="685800" y="102392"/>
            <a:ext cx="1357312" cy="1833563"/>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t>بازگشت</a:t>
            </a:r>
            <a:endParaRPr lang="en-US" dirty="0"/>
          </a:p>
        </p:txBody>
      </p:sp>
    </p:spTree>
    <p:extLst>
      <p:ext uri="{BB962C8B-B14F-4D97-AF65-F5344CB8AC3E}">
        <p14:creationId xmlns:p14="http://schemas.microsoft.com/office/powerpoint/2010/main" val="428459694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8000" dirty="0" smtClean="0">
                <a:latin typeface="Arabic Typesetting" panose="03020402040406030203" pitchFamily="66" charset="-78"/>
                <a:cs typeface="Arabic Typesetting" panose="03020402040406030203" pitchFamily="66" charset="-78"/>
              </a:rPr>
              <a:t>نخستین کامپیوتر</a:t>
            </a:r>
            <a:endParaRPr lang="en-US" sz="8000" dirty="0">
              <a:latin typeface="Arabic Typesetting" panose="03020402040406030203" pitchFamily="66" charset="-78"/>
              <a:cs typeface="Arabic Typesetting" panose="03020402040406030203" pitchFamily="66" charset="-78"/>
            </a:endParaRPr>
          </a:p>
        </p:txBody>
      </p:sp>
      <p:sp>
        <p:nvSpPr>
          <p:cNvPr id="3" name="Content Placeholder 2"/>
          <p:cNvSpPr>
            <a:spLocks noGrp="1"/>
          </p:cNvSpPr>
          <p:nvPr>
            <p:ph sz="half" idx="1"/>
          </p:nvPr>
        </p:nvSpPr>
        <p:spPr>
          <a:xfrm>
            <a:off x="685802" y="2142066"/>
            <a:ext cx="4995334" cy="4501621"/>
          </a:xfrm>
        </p:spPr>
        <p:txBody>
          <a:bodyPr>
            <a:normAutofit/>
          </a:bodyPr>
          <a:lstStyle/>
          <a:p>
            <a:pPr algn="r" rtl="1"/>
            <a:r>
              <a:rPr lang="fa-IR" sz="3200" dirty="0">
                <a:latin typeface="Arabic Typesetting" panose="03020402040406030203" pitchFamily="66" charset="-78"/>
                <a:cs typeface="Arabic Typesetting" panose="03020402040406030203" pitchFamily="66" charset="-78"/>
              </a:rPr>
              <a:t>نخستین ماشین محاسبه ماشین مکانیکی ساده ای بود که بلز پاسکال آن را ساخته بود و به وسیله چند اهرم و چرخ دنده، می توانست عملیات جمع و تفریق را انجام بدهد. پس از آن لایب نیتز با افزودن چند چرخ دنده به ماشین پاسکال ماشینی ساخت که میتوانست ضرب و تقسیم را هم انجام بدهد و آن را (ماشین حساب) نامید.</a:t>
            </a:r>
            <a:endParaRPr lang="en-US" sz="3200" dirty="0">
              <a:latin typeface="Arabic Typesetting" panose="03020402040406030203" pitchFamily="66" charset="-78"/>
              <a:cs typeface="Arabic Typesetting" panose="03020402040406030203" pitchFamily="66" charset="-78"/>
            </a:endParaRPr>
          </a:p>
        </p:txBody>
      </p:sp>
      <p:pic>
        <p:nvPicPr>
          <p:cNvPr id="5" name="Content Placeholder 4"/>
          <p:cNvPicPr>
            <a:picLocks noGrp="1" noChangeAspect="1"/>
          </p:cNvPicPr>
          <p:nvPr>
            <p:ph sz="half" idx="2"/>
          </p:nvPr>
        </p:nvPicPr>
        <p:blipFill>
          <a:blip r:embed="rId2"/>
          <a:stretch>
            <a:fillRect/>
          </a:stretch>
        </p:blipFill>
        <p:spPr>
          <a:xfrm>
            <a:off x="6332537" y="2141537"/>
            <a:ext cx="4725987" cy="4344987"/>
          </a:xfrm>
          <a:prstGeom prst="rect">
            <a:avLst/>
          </a:prstGeom>
        </p:spPr>
      </p:pic>
      <p:pic>
        <p:nvPicPr>
          <p:cNvPr id="4" name="Picture 3">
            <a:hlinkClick r:id="rId3" action="ppaction://hlinksldjump"/>
          </p:cNvPr>
          <p:cNvPicPr>
            <a:picLocks noChangeAspect="1"/>
          </p:cNvPicPr>
          <p:nvPr/>
        </p:nvPicPr>
        <p:blipFill>
          <a:blip r:embed="rId4"/>
          <a:stretch>
            <a:fillRect/>
          </a:stretch>
        </p:blipFill>
        <p:spPr>
          <a:xfrm>
            <a:off x="523815" y="331056"/>
            <a:ext cx="1371719" cy="1853345"/>
          </a:xfrm>
          <a:prstGeom prst="rect">
            <a:avLst/>
          </a:prstGeom>
        </p:spPr>
      </p:pic>
    </p:spTree>
    <p:extLst>
      <p:ext uri="{BB962C8B-B14F-4D97-AF65-F5344CB8AC3E}">
        <p14:creationId xmlns:p14="http://schemas.microsoft.com/office/powerpoint/2010/main" val="1046500553"/>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5"/>
                                        </p:tgtEl>
                                      </p:cBhvr>
                                    </p:animEffect>
                                    <p:anim calcmode="lin" valueType="num">
                                      <p:cBhvr>
                                        <p:cTn id="7" dur="1000"/>
                                        <p:tgtEl>
                                          <p:spTgt spid="5"/>
                                        </p:tgtEl>
                                        <p:attrNameLst>
                                          <p:attrName>ppt_x</p:attrName>
                                        </p:attrNameLst>
                                      </p:cBhvr>
                                      <p:tavLst>
                                        <p:tav tm="0">
                                          <p:val>
                                            <p:strVal val="ppt_x"/>
                                          </p:val>
                                        </p:tav>
                                        <p:tav tm="100000">
                                          <p:val>
                                            <p:strVal val="ppt_x"/>
                                          </p:val>
                                        </p:tav>
                                      </p:tavLst>
                                    </p:anim>
                                    <p:anim calcmode="lin" valueType="num">
                                      <p:cBhvr>
                                        <p:cTn id="8" dur="1000"/>
                                        <p:tgtEl>
                                          <p:spTgt spid="5"/>
                                        </p:tgtEl>
                                        <p:attrNameLst>
                                          <p:attrName>ppt_y</p:attrName>
                                        </p:attrNameLst>
                                      </p:cBhvr>
                                      <p:tavLst>
                                        <p:tav tm="0">
                                          <p:val>
                                            <p:strVal val="ppt_y"/>
                                          </p:val>
                                        </p:tav>
                                        <p:tav tm="100000">
                                          <p:val>
                                            <p:strVal val="ppt_y+.1"/>
                                          </p:val>
                                        </p:tav>
                                      </p:tavLst>
                                    </p:anim>
                                    <p:set>
                                      <p:cBhvr>
                                        <p:cTn id="9" dur="1" fill="hold">
                                          <p:stCondLst>
                                            <p:cond delay="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6000" dirty="0" smtClean="0">
                <a:latin typeface="Arabic Typesetting" panose="03020402040406030203" pitchFamily="66" charset="-78"/>
                <a:cs typeface="Arabic Typesetting" panose="03020402040406030203" pitchFamily="66" charset="-78"/>
              </a:rPr>
              <a:t>پدر کامپیوتر کیست ؟</a:t>
            </a:r>
            <a:endParaRPr lang="en-US" sz="6000" dirty="0">
              <a:latin typeface="Arabic Typesetting" panose="03020402040406030203" pitchFamily="66" charset="-78"/>
              <a:cs typeface="Arabic Typesetting" panose="03020402040406030203" pitchFamily="66" charset="-78"/>
            </a:endParaRPr>
          </a:p>
        </p:txBody>
      </p:sp>
      <p:sp>
        <p:nvSpPr>
          <p:cNvPr id="3" name="Content Placeholder 2"/>
          <p:cNvSpPr>
            <a:spLocks noGrp="1"/>
          </p:cNvSpPr>
          <p:nvPr>
            <p:ph sz="half" idx="1"/>
          </p:nvPr>
        </p:nvSpPr>
        <p:spPr>
          <a:xfrm>
            <a:off x="685802" y="2142067"/>
            <a:ext cx="4995334" cy="5158846"/>
          </a:xfrm>
        </p:spPr>
        <p:txBody>
          <a:bodyPr>
            <a:normAutofit/>
          </a:bodyPr>
          <a:lstStyle/>
          <a:p>
            <a:pPr algn="r" rtl="1"/>
            <a:r>
              <a:rPr lang="fa-IR" sz="3200" dirty="0">
                <a:latin typeface="Arabic Typesetting" panose="03020402040406030203" pitchFamily="66" charset="-78"/>
                <a:cs typeface="Arabic Typesetting" panose="03020402040406030203" pitchFamily="66" charset="-78"/>
              </a:rPr>
              <a:t>بعدها چارلز بابیج ماشینی برای محاسبه چند جمله ای ها ابداع کرد که آن را ماشین تفاضلی نامیدند و سپس به فکر ساخت وسیله ی محاسباتی کاملتری افتاد که می شد به آن (برنامه) داد این ماشین شباهت فراوانی به کامپیوترهای امروزی داشت و به همین دلیل نام بابیج به عنوان پدر کامپیوتر در تاریخ باقی مانده است.</a:t>
            </a:r>
            <a:endParaRPr lang="en-US" sz="3200" dirty="0">
              <a:latin typeface="Arabic Typesetting" panose="03020402040406030203" pitchFamily="66" charset="-78"/>
              <a:cs typeface="Arabic Typesetting" panose="03020402040406030203" pitchFamily="66" charset="-78"/>
            </a:endParaRPr>
          </a:p>
        </p:txBody>
      </p:sp>
      <p:pic>
        <p:nvPicPr>
          <p:cNvPr id="5" name="Content Placeholder 4"/>
          <p:cNvPicPr>
            <a:picLocks noGrp="1" noChangeAspect="1"/>
          </p:cNvPicPr>
          <p:nvPr>
            <p:ph sz="half" idx="2"/>
          </p:nvPr>
        </p:nvPicPr>
        <p:blipFill>
          <a:blip r:embed="rId2"/>
          <a:stretch>
            <a:fillRect/>
          </a:stretch>
        </p:blipFill>
        <p:spPr>
          <a:xfrm>
            <a:off x="5821364" y="1943099"/>
            <a:ext cx="4995862" cy="4600575"/>
          </a:xfrm>
          <a:prstGeom prst="rect">
            <a:avLst/>
          </a:prstGeom>
        </p:spPr>
      </p:pic>
      <p:pic>
        <p:nvPicPr>
          <p:cNvPr id="6" name="Picture 5">
            <a:hlinkClick r:id="rId3" action="ppaction://hlinksldjump"/>
          </p:cNvPr>
          <p:cNvPicPr>
            <a:picLocks noChangeAspect="1"/>
          </p:cNvPicPr>
          <p:nvPr/>
        </p:nvPicPr>
        <p:blipFill>
          <a:blip r:embed="rId4"/>
          <a:stretch>
            <a:fillRect/>
          </a:stretch>
        </p:blipFill>
        <p:spPr>
          <a:xfrm>
            <a:off x="1009590" y="581024"/>
            <a:ext cx="1371719" cy="1853345"/>
          </a:xfrm>
          <a:prstGeom prst="rect">
            <a:avLst/>
          </a:prstGeom>
        </p:spPr>
      </p:pic>
    </p:spTree>
    <p:extLst>
      <p:ext uri="{BB962C8B-B14F-4D97-AF65-F5344CB8AC3E}">
        <p14:creationId xmlns:p14="http://schemas.microsoft.com/office/powerpoint/2010/main" val="2997791157"/>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8000" dirty="0" smtClean="0">
                <a:latin typeface="Arabic Typesetting" panose="03020402040406030203" pitchFamily="66" charset="-78"/>
                <a:cs typeface="Arabic Typesetting" panose="03020402040406030203" pitchFamily="66" charset="-78"/>
              </a:rPr>
              <a:t>انواع کامپیوتر </a:t>
            </a:r>
            <a:endParaRPr lang="en-US" sz="8000" dirty="0">
              <a:latin typeface="Arabic Typesetting" panose="03020402040406030203" pitchFamily="66" charset="-78"/>
              <a:cs typeface="Arabic Typesetting" panose="03020402040406030203" pitchFamily="66" charset="-78"/>
            </a:endParaRPr>
          </a:p>
        </p:txBody>
      </p:sp>
      <p:sp>
        <p:nvSpPr>
          <p:cNvPr id="3" name="Content Placeholder 2"/>
          <p:cNvSpPr>
            <a:spLocks noGrp="1"/>
          </p:cNvSpPr>
          <p:nvPr>
            <p:ph idx="1"/>
          </p:nvPr>
        </p:nvSpPr>
        <p:spPr/>
        <p:txBody>
          <a:bodyPr>
            <a:noAutofit/>
          </a:bodyPr>
          <a:lstStyle/>
          <a:p>
            <a:pPr algn="r" rtl="1"/>
            <a:r>
              <a:rPr lang="fa-IR" sz="4000" dirty="0">
                <a:latin typeface="Arabic Typesetting" panose="03020402040406030203" pitchFamily="66" charset="-78"/>
                <a:cs typeface="Arabic Typesetting" panose="03020402040406030203" pitchFamily="66" charset="-78"/>
              </a:rPr>
              <a:t>کامپیوتر ها به چهار دسته ابر کامپیوتر ها، کامپیوترهای بزرگ، کامپیوتر های کوچک، ریز کامپیوتر ها تقسیم می شوند. کامپیوتر ها از نظر نوع پردازش داه ها به سه نوع / کامپیوتر های آنالوگ، کامپیوتر های دیجیتال و کامپیوتر های ترکیبی تقسیم می شوند.</a:t>
            </a:r>
            <a:endParaRPr lang="en-US" sz="4000" dirty="0">
              <a:latin typeface="Arabic Typesetting" panose="03020402040406030203" pitchFamily="66" charset="-78"/>
              <a:cs typeface="Arabic Typesetting" panose="03020402040406030203" pitchFamily="66" charset="-78"/>
            </a:endParaRPr>
          </a:p>
        </p:txBody>
      </p:sp>
      <p:pic>
        <p:nvPicPr>
          <p:cNvPr id="5" name="Picture 4">
            <a:hlinkClick r:id="rId2" action="ppaction://hlinksldjump"/>
          </p:cNvPr>
          <p:cNvPicPr>
            <a:picLocks noChangeAspect="1"/>
          </p:cNvPicPr>
          <p:nvPr/>
        </p:nvPicPr>
        <p:blipFill>
          <a:blip r:embed="rId3"/>
          <a:stretch>
            <a:fillRect/>
          </a:stretch>
        </p:blipFill>
        <p:spPr>
          <a:xfrm>
            <a:off x="1323915" y="809625"/>
            <a:ext cx="1371719" cy="1853345"/>
          </a:xfrm>
          <a:prstGeom prst="rect">
            <a:avLst/>
          </a:prstGeom>
        </p:spPr>
      </p:pic>
    </p:spTree>
    <p:extLst>
      <p:ext uri="{BB962C8B-B14F-4D97-AF65-F5344CB8AC3E}">
        <p14:creationId xmlns:p14="http://schemas.microsoft.com/office/powerpoint/2010/main" val="50080111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fa-IR" sz="6600" dirty="0" smtClean="0">
                <a:latin typeface="Arabic Typesetting" panose="03020402040406030203" pitchFamily="66" charset="-78"/>
                <a:cs typeface="Arabic Typesetting" panose="03020402040406030203" pitchFamily="66" charset="-78"/>
              </a:rPr>
              <a:t>تعریف کامپیوتر آنالوگ </a:t>
            </a:r>
            <a:endParaRPr lang="en-US" sz="6600" dirty="0">
              <a:latin typeface="Arabic Typesetting" panose="03020402040406030203" pitchFamily="66" charset="-78"/>
              <a:cs typeface="Arabic Typesetting" panose="03020402040406030203" pitchFamily="66" charset="-78"/>
            </a:endParaRPr>
          </a:p>
        </p:txBody>
      </p:sp>
      <p:sp>
        <p:nvSpPr>
          <p:cNvPr id="5" name="Content Placeholder 4"/>
          <p:cNvSpPr>
            <a:spLocks noGrp="1"/>
          </p:cNvSpPr>
          <p:nvPr>
            <p:ph sz="half" idx="1"/>
          </p:nvPr>
        </p:nvSpPr>
        <p:spPr>
          <a:xfrm>
            <a:off x="685802" y="2142067"/>
            <a:ext cx="4995334" cy="4458758"/>
          </a:xfrm>
        </p:spPr>
        <p:txBody>
          <a:bodyPr>
            <a:noAutofit/>
          </a:bodyPr>
          <a:lstStyle/>
          <a:p>
            <a:pPr algn="r" rtl="1"/>
            <a:r>
              <a:rPr lang="fa-IR" sz="2800" dirty="0">
                <a:latin typeface="Arabic Typesetting" panose="03020402040406030203" pitchFamily="66" charset="-78"/>
                <a:cs typeface="Arabic Typesetting" panose="03020402040406030203" pitchFamily="66" charset="-78"/>
              </a:rPr>
              <a:t>در گذشته دستگاه‌های مختلف مکانیکی ساده‌ای مثل خط‌کش محاسبه و چرتکه، نیز کامپیوتر خوانده می‌شدند. در برخی موارد از آن‌ها به‌عنوان کامپیوتر آنالوگ نام برده می‌شود. چراکه برخلاف کامپیوتر رقمی، اعداد را نه به‌صورت اعداد در پایه دو بلکه به‌صورت کمیت‌های فیزیکی متناظر با آن اعداد نمایش می‌دهند. چیزی که امروزه از آن به‌عنوان «کامپیوتر» یاد می‌شود در گذشته به عنوان «کامپیوتر رقمی (دیجیتال)» یاد می‌شد تا آن‌ها را از انواع «کامپیوتر آنالوگ» جدا سازند.</a:t>
            </a:r>
            <a:endParaRPr lang="en-US" sz="2800" dirty="0">
              <a:latin typeface="Arabic Typesetting" panose="03020402040406030203" pitchFamily="66" charset="-78"/>
              <a:cs typeface="Arabic Typesetting" panose="03020402040406030203" pitchFamily="66" charset="-78"/>
            </a:endParaRPr>
          </a:p>
        </p:txBody>
      </p:sp>
      <p:pic>
        <p:nvPicPr>
          <p:cNvPr id="7" name="Content Placeholder 6"/>
          <p:cNvPicPr>
            <a:picLocks noGrp="1" noChangeAspect="1"/>
          </p:cNvPicPr>
          <p:nvPr>
            <p:ph sz="half" idx="2"/>
          </p:nvPr>
        </p:nvPicPr>
        <p:blipFill>
          <a:blip r:embed="rId2"/>
          <a:stretch>
            <a:fillRect/>
          </a:stretch>
        </p:blipFill>
        <p:spPr>
          <a:xfrm>
            <a:off x="6315076" y="1943099"/>
            <a:ext cx="5300662" cy="4429125"/>
          </a:xfrm>
          <a:prstGeom prst="rect">
            <a:avLst/>
          </a:prstGeom>
        </p:spPr>
      </p:pic>
      <p:pic>
        <p:nvPicPr>
          <p:cNvPr id="8" name="Picture 7">
            <a:hlinkClick r:id="rId3" action="ppaction://hlinksldjump"/>
          </p:cNvPr>
          <p:cNvPicPr>
            <a:picLocks noChangeAspect="1"/>
          </p:cNvPicPr>
          <p:nvPr/>
        </p:nvPicPr>
        <p:blipFill>
          <a:blip r:embed="rId4"/>
          <a:stretch>
            <a:fillRect/>
          </a:stretch>
        </p:blipFill>
        <p:spPr>
          <a:xfrm>
            <a:off x="1442860" y="288722"/>
            <a:ext cx="1371719" cy="1853345"/>
          </a:xfrm>
          <a:prstGeom prst="rect">
            <a:avLst/>
          </a:prstGeom>
        </p:spPr>
      </p:pic>
    </p:spTree>
    <p:extLst>
      <p:ext uri="{BB962C8B-B14F-4D97-AF65-F5344CB8AC3E}">
        <p14:creationId xmlns:p14="http://schemas.microsoft.com/office/powerpoint/2010/main" val="124024986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t> </a:t>
            </a:r>
            <a:r>
              <a:rPr lang="fa-IR" sz="4000" dirty="0" smtClean="0">
                <a:latin typeface="Arabic Typesetting" panose="03020402040406030203" pitchFamily="66" charset="-78"/>
                <a:cs typeface="Arabic Typesetting" panose="03020402040406030203" pitchFamily="66" charset="-78"/>
              </a:rPr>
              <a:t>دستگاه </a:t>
            </a:r>
            <a:r>
              <a:rPr lang="en-US" sz="4000" dirty="0" smtClean="0">
                <a:latin typeface="Arabic Typesetting" panose="03020402040406030203" pitchFamily="66" charset="-78"/>
                <a:cs typeface="Arabic Typesetting" panose="03020402040406030203" pitchFamily="66" charset="-78"/>
              </a:rPr>
              <a:t>ASCC</a:t>
            </a:r>
            <a:endParaRPr lang="en-US" sz="4000" dirty="0">
              <a:latin typeface="Arabic Typesetting" panose="03020402040406030203" pitchFamily="66" charset="-78"/>
              <a:cs typeface="Arabic Typesetting" panose="03020402040406030203" pitchFamily="66" charset="-78"/>
            </a:endParaRPr>
          </a:p>
        </p:txBody>
      </p:sp>
      <p:pic>
        <p:nvPicPr>
          <p:cNvPr id="7" name="Content Placeholder 6"/>
          <p:cNvPicPr>
            <a:picLocks noGrp="1" noChangeAspect="1"/>
          </p:cNvPicPr>
          <p:nvPr>
            <p:ph sz="half" idx="2"/>
          </p:nvPr>
        </p:nvPicPr>
        <p:blipFill>
          <a:blip r:embed="rId2"/>
          <a:stretch>
            <a:fillRect/>
          </a:stretch>
        </p:blipFill>
        <p:spPr>
          <a:xfrm>
            <a:off x="5821363" y="2409217"/>
            <a:ext cx="4995862" cy="3948721"/>
          </a:xfrm>
          <a:prstGeom prst="rect">
            <a:avLst/>
          </a:prstGeom>
        </p:spPr>
      </p:pic>
      <p:sp>
        <p:nvSpPr>
          <p:cNvPr id="6" name="Content Placeholder 5"/>
          <p:cNvSpPr>
            <a:spLocks noGrp="1"/>
          </p:cNvSpPr>
          <p:nvPr>
            <p:ph sz="half" idx="1"/>
          </p:nvPr>
        </p:nvSpPr>
        <p:spPr>
          <a:xfrm>
            <a:off x="685802" y="2142066"/>
            <a:ext cx="4995334" cy="4215871"/>
          </a:xfrm>
        </p:spPr>
        <p:txBody>
          <a:bodyPr>
            <a:noAutofit/>
          </a:bodyPr>
          <a:lstStyle/>
          <a:p>
            <a:pPr algn="r" rtl="1"/>
            <a:r>
              <a:rPr lang="fa-IR" sz="3200" dirty="0">
                <a:latin typeface="Arabic Typesetting" panose="03020402040406030203" pitchFamily="66" charset="-78"/>
                <a:cs typeface="Arabic Typesetting" panose="03020402040406030203" pitchFamily="66" charset="-78"/>
              </a:rPr>
              <a:t>کارهای بابیچ به فراموشی سپرده شد تا این که در سال ۱۹۴۳ و در بحبوحه جنگ جهانی دوم دولت آمریکا طرحی سری برای ساخت دستگاهی را آغاز کرد که بتواند مکالمات رمزنگاری‌شدهٔ آلمانی‌ها را رمزبرداری کند. این مسئولیت را شرکت </a:t>
            </a:r>
            <a:r>
              <a:rPr lang="en-US" sz="3200" dirty="0">
                <a:latin typeface="Arabic Typesetting" panose="03020402040406030203" pitchFamily="66" charset="-78"/>
                <a:cs typeface="Arabic Typesetting" panose="03020402040406030203" pitchFamily="66" charset="-78"/>
              </a:rPr>
              <a:t>IBM </a:t>
            </a:r>
            <a:r>
              <a:rPr lang="fa-IR" sz="3200" dirty="0">
                <a:latin typeface="Arabic Typesetting" panose="03020402040406030203" pitchFamily="66" charset="-78"/>
                <a:cs typeface="Arabic Typesetting" panose="03020402040406030203" pitchFamily="66" charset="-78"/>
              </a:rPr>
              <a:t>و دانشگاه هاروارد به عهده گرفتند که سرانجام به ساخت دستگاهی به نام </a:t>
            </a:r>
            <a:r>
              <a:rPr lang="en-US" sz="3200" dirty="0" smtClean="0">
                <a:latin typeface="Arabic Typesetting" panose="03020402040406030203" pitchFamily="66" charset="-78"/>
                <a:cs typeface="Arabic Typesetting" panose="03020402040406030203" pitchFamily="66" charset="-78"/>
              </a:rPr>
              <a:t>ASCC</a:t>
            </a:r>
            <a:r>
              <a:rPr lang="fa-IR" sz="3200" dirty="0" smtClean="0">
                <a:latin typeface="Arabic Typesetting" panose="03020402040406030203" pitchFamily="66" charset="-78"/>
                <a:cs typeface="Arabic Typesetting" panose="03020402040406030203" pitchFamily="66" charset="-78"/>
              </a:rPr>
              <a:t>در </a:t>
            </a:r>
            <a:r>
              <a:rPr lang="fa-IR" sz="3200" dirty="0">
                <a:latin typeface="Arabic Typesetting" panose="03020402040406030203" pitchFamily="66" charset="-78"/>
                <a:cs typeface="Arabic Typesetting" panose="03020402040406030203" pitchFamily="66" charset="-78"/>
              </a:rPr>
              <a:t>سال ۱۹۴۴ انجامید.</a:t>
            </a:r>
            <a:endParaRPr lang="en-US" sz="3200" dirty="0">
              <a:latin typeface="Arabic Typesetting" panose="03020402040406030203" pitchFamily="66" charset="-78"/>
              <a:cs typeface="Arabic Typesetting" panose="03020402040406030203" pitchFamily="66" charset="-78"/>
            </a:endParaRPr>
          </a:p>
        </p:txBody>
      </p:sp>
      <p:pic>
        <p:nvPicPr>
          <p:cNvPr id="8" name="Picture 7">
            <a:hlinkClick r:id="rId3" action="ppaction://hlinksldjump"/>
          </p:cNvPr>
          <p:cNvPicPr>
            <a:picLocks noChangeAspect="1"/>
          </p:cNvPicPr>
          <p:nvPr/>
        </p:nvPicPr>
        <p:blipFill>
          <a:blip r:embed="rId4"/>
          <a:stretch>
            <a:fillRect/>
          </a:stretch>
        </p:blipFill>
        <p:spPr>
          <a:xfrm>
            <a:off x="1309627" y="260145"/>
            <a:ext cx="1371719" cy="1853345"/>
          </a:xfrm>
          <a:prstGeom prst="rect">
            <a:avLst/>
          </a:prstGeom>
        </p:spPr>
      </p:pic>
    </p:spTree>
    <p:extLst>
      <p:ext uri="{BB962C8B-B14F-4D97-AF65-F5344CB8AC3E}">
        <p14:creationId xmlns:p14="http://schemas.microsoft.com/office/powerpoint/2010/main" val="219894963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7"/>
                                        </p:tgtEl>
                                        <p:attrNameLst>
                                          <p:attrName>ppt_x</p:attrName>
                                        </p:attrNameLst>
                                      </p:cBhvr>
                                      <p:tavLst>
                                        <p:tav tm="0">
                                          <p:val>
                                            <p:strVal val="ppt_x"/>
                                          </p:val>
                                        </p:tav>
                                        <p:tav tm="100000">
                                          <p:val>
                                            <p:strVal val="ppt_x"/>
                                          </p:val>
                                        </p:tav>
                                      </p:tavLst>
                                    </p:anim>
                                    <p:anim calcmode="lin" valueType="num">
                                      <p:cBhvr additive="base">
                                        <p:cTn id="7" dur="500"/>
                                        <p:tgtEl>
                                          <p:spTgt spid="7"/>
                                        </p:tgtEl>
                                        <p:attrNameLst>
                                          <p:attrName>ppt_y</p:attrName>
                                        </p:attrNameLst>
                                      </p:cBhvr>
                                      <p:tavLst>
                                        <p:tav tm="0">
                                          <p:val>
                                            <p:strVal val="ppt_y"/>
                                          </p:val>
                                        </p:tav>
                                        <p:tav tm="100000">
                                          <p:val>
                                            <p:strVal val="1+ppt_h/2"/>
                                          </p:val>
                                        </p:tav>
                                      </p:tavLst>
                                    </p:anim>
                                    <p:set>
                                      <p:cBhvr>
                                        <p:cTn id="8"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a:r>
              <a:rPr lang="fa-IR" sz="6600" dirty="0" smtClean="0">
                <a:latin typeface="Arabic Typesetting" panose="03020402040406030203" pitchFamily="66" charset="-78"/>
                <a:cs typeface="Arabic Typesetting" panose="03020402040406030203" pitchFamily="66" charset="-78"/>
              </a:rPr>
              <a:t>با تشکر از توجه شما</a:t>
            </a:r>
            <a:endParaRPr lang="en-US" sz="6600" dirty="0">
              <a:latin typeface="Arabic Typesetting" panose="03020402040406030203" pitchFamily="66" charset="-78"/>
              <a:cs typeface="Arabic Typesetting" panose="03020402040406030203" pitchFamily="66" charset="-78"/>
            </a:endParaRPr>
          </a:p>
        </p:txBody>
      </p:sp>
      <p:pic>
        <p:nvPicPr>
          <p:cNvPr id="7" name="Content Placeholder 6"/>
          <p:cNvPicPr>
            <a:picLocks noGrp="1" noChangeAspect="1"/>
          </p:cNvPicPr>
          <p:nvPr>
            <p:ph idx="1"/>
          </p:nvPr>
        </p:nvPicPr>
        <p:blipFill>
          <a:blip r:embed="rId2"/>
          <a:stretch>
            <a:fillRect/>
          </a:stretch>
        </p:blipFill>
        <p:spPr>
          <a:xfrm>
            <a:off x="3686175" y="2442369"/>
            <a:ext cx="4386263" cy="3758406"/>
          </a:xfrm>
          <a:prstGeom prst="rect">
            <a:avLst/>
          </a:prstGeom>
        </p:spPr>
      </p:pic>
    </p:spTree>
    <p:extLst>
      <p:ext uri="{BB962C8B-B14F-4D97-AF65-F5344CB8AC3E}">
        <p14:creationId xmlns:p14="http://schemas.microsoft.com/office/powerpoint/2010/main" val="274687297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Status xmlns="71af3243-3dd4-4a8d-8c0d-dd76da1f02a5">Not started</Statu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b385d60f68dd989dca1fdc827799d853">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911b479caf7b199da365455750e4572"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9E38AEF-4E2D-4D00-9707-4356DDB77317}">
  <ds:schemaRefs>
    <ds:schemaRef ds:uri="http://purl.org/dc/terms/"/>
    <ds:schemaRef ds:uri="http://www.w3.org/XML/1998/namespace"/>
    <ds:schemaRef ds:uri="http://schemas.microsoft.com/office/infopath/2007/PartnerControls"/>
    <ds:schemaRef ds:uri="http://schemas.microsoft.com/office/2006/documentManagement/types"/>
    <ds:schemaRef ds:uri="http://purl.org/dc/elements/1.1/"/>
    <ds:schemaRef ds:uri="http://schemas.openxmlformats.org/package/2006/metadata/core-properties"/>
    <ds:schemaRef ds:uri="http://schemas.microsoft.com/office/2006/metadata/properties"/>
    <ds:schemaRef ds:uri="16c05727-aa75-4e4a-9b5f-8a80a1165891"/>
    <ds:schemaRef ds:uri="71af3243-3dd4-4a8d-8c0d-dd76da1f02a5"/>
    <ds:schemaRef ds:uri="http://purl.org/dc/dcmitype/"/>
  </ds:schemaRefs>
</ds:datastoreItem>
</file>

<file path=customXml/itemProps2.xml><?xml version="1.0" encoding="utf-8"?>
<ds:datastoreItem xmlns:ds="http://schemas.openxmlformats.org/officeDocument/2006/customXml" ds:itemID="{E7235C91-959C-45D9-B60A-005B894ACEE3}">
  <ds:schemaRefs>
    <ds:schemaRef ds:uri="http://schemas.microsoft.com/sharepoint/v3/contenttype/forms"/>
  </ds:schemaRefs>
</ds:datastoreItem>
</file>

<file path=customXml/itemProps3.xml><?xml version="1.0" encoding="utf-8"?>
<ds:datastoreItem xmlns:ds="http://schemas.openxmlformats.org/officeDocument/2006/customXml" ds:itemID="{1EF06AFC-006B-4BB6-8B59-5A9E1B0534F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TM03457452[[fn=Celestial]]</Template>
  <TotalTime>0</TotalTime>
  <Words>453</Words>
  <Application>Microsoft Office PowerPoint</Application>
  <PresentationFormat>Widescreen</PresentationFormat>
  <Paragraphs>26</Paragraphs>
  <Slides>9</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Arabic Typesetting</vt:lpstr>
      <vt:lpstr>Arial</vt:lpstr>
      <vt:lpstr>Calibri</vt:lpstr>
      <vt:lpstr>Calibri Light</vt:lpstr>
      <vt:lpstr>Times New Roman</vt:lpstr>
      <vt:lpstr>Celestial</vt:lpstr>
      <vt:lpstr>بسم الله رحمن رحیم</vt:lpstr>
      <vt:lpstr>فهرست</vt:lpstr>
      <vt:lpstr>کامپیوتر چیست</vt:lpstr>
      <vt:lpstr>نخستین کامپیوتر</vt:lpstr>
      <vt:lpstr>پدر کامپیوتر کیست ؟</vt:lpstr>
      <vt:lpstr>انواع کامپیوتر </vt:lpstr>
      <vt:lpstr>تعریف کامپیوتر آنالوگ </vt:lpstr>
      <vt:lpstr> دستگاه ASCC</vt:lpstr>
      <vt:lpstr>با تشکر از توجه شما</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2019-10-21T14:14:00Z</dcterms:created>
  <dcterms:modified xsi:type="dcterms:W3CDTF">2019-10-21T16:34:24Z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